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912" r:id="rId2"/>
    <p:sldId id="939" r:id="rId3"/>
    <p:sldId id="951" r:id="rId4"/>
    <p:sldId id="952" r:id="rId5"/>
    <p:sldId id="913" r:id="rId6"/>
    <p:sldId id="916" r:id="rId7"/>
    <p:sldId id="925" r:id="rId8"/>
    <p:sldId id="923" r:id="rId9"/>
    <p:sldId id="946" r:id="rId10"/>
    <p:sldId id="947" r:id="rId11"/>
    <p:sldId id="941" r:id="rId12"/>
    <p:sldId id="950" r:id="rId13"/>
    <p:sldId id="927" r:id="rId14"/>
    <p:sldId id="942"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la Taha" initials="AT" lastIdx="1" clrIdx="0">
    <p:extLst>
      <p:ext uri="{19B8F6BF-5375-455C-9EA6-DF929625EA0E}">
        <p15:presenceInfo xmlns:p15="http://schemas.microsoft.com/office/powerpoint/2012/main" userId="Abdulla Ta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9" autoAdjust="0"/>
    <p:restoredTop sz="44322" autoAdjust="0"/>
  </p:normalViewPr>
  <p:slideViewPr>
    <p:cSldViewPr snapToGrid="0">
      <p:cViewPr varScale="1">
        <p:scale>
          <a:sx n="35" d="100"/>
          <a:sy n="35" d="100"/>
        </p:scale>
        <p:origin x="1194" y="3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414D5-3FCE-4092-80F2-C99F8B830697}" type="datetimeFigureOut">
              <a:rPr lang="sv-SE" smtClean="0"/>
              <a:t>2021-11-30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1DEE2-0E53-46FD-A65A-A305D11E0543}" type="slidenum">
              <a:rPr lang="sv-SE" smtClean="0"/>
              <a:t>‹#›</a:t>
            </a:fld>
            <a:endParaRPr lang="sv-SE"/>
          </a:p>
        </p:txBody>
      </p:sp>
    </p:spTree>
    <p:extLst>
      <p:ext uri="{BB962C8B-B14F-4D97-AF65-F5344CB8AC3E}">
        <p14:creationId xmlns:p14="http://schemas.microsoft.com/office/powerpoint/2010/main" val="3063025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ni har frågor, Så snälla. Pausa mig och ställ dem.</a:t>
            </a:r>
          </a:p>
          <a:p>
            <a:endParaRPr lang="sv-SE" dirty="0"/>
          </a:p>
          <a:p>
            <a:r>
              <a:rPr lang="sv-SE" dirty="0"/>
              <a:t>En affärsidé  = uppfyller ett behov som ni ser, </a:t>
            </a:r>
          </a:p>
          <a:p>
            <a:r>
              <a:rPr lang="sv-SE" dirty="0"/>
              <a:t>Kan va lösning till </a:t>
            </a:r>
            <a:r>
              <a:rPr lang="sv-SE" dirty="0" err="1"/>
              <a:t>ettproblem</a:t>
            </a:r>
            <a:r>
              <a:rPr lang="sv-SE" dirty="0"/>
              <a:t> eller </a:t>
            </a:r>
          </a:p>
          <a:p>
            <a:r>
              <a:rPr lang="sv-SE" dirty="0"/>
              <a:t>tagande av en möjlighet.</a:t>
            </a:r>
          </a:p>
          <a:p>
            <a:endParaRPr lang="sv-SE" dirty="0"/>
          </a:p>
          <a:p>
            <a:r>
              <a:rPr lang="sv-SE" dirty="0"/>
              <a:t>Rent metaforiskt.</a:t>
            </a:r>
          </a:p>
          <a:p>
            <a:r>
              <a:rPr lang="sv-SE" dirty="0"/>
              <a:t>Sälja en paraply där det regnar. </a:t>
            </a:r>
          </a:p>
          <a:p>
            <a:r>
              <a:rPr lang="sv-SE" dirty="0"/>
              <a:t>solresa till dem som är trötta på regn,</a:t>
            </a:r>
          </a:p>
          <a:p>
            <a:r>
              <a:rPr lang="sv-SE" dirty="0"/>
              <a:t>Regn attraktivt genom att du gör vattenkrig.</a:t>
            </a:r>
          </a:p>
          <a:p>
            <a:endParaRPr lang="sv-SE" dirty="0"/>
          </a:p>
          <a:p>
            <a:r>
              <a:rPr lang="sv-SE" dirty="0"/>
              <a:t>Finns olika sätt att lösa ett behov. </a:t>
            </a:r>
          </a:p>
          <a:p>
            <a:endParaRPr lang="sv-SE" dirty="0"/>
          </a:p>
          <a:p>
            <a:r>
              <a:rPr lang="sv-SE" dirty="0"/>
              <a:t>Vad löser ni för behov? Det är första frågan. Forma </a:t>
            </a:r>
            <a:r>
              <a:rPr lang="sv-SE" dirty="0" err="1"/>
              <a:t>affärside</a:t>
            </a:r>
            <a:endParaRPr lang="sv-SE" dirty="0"/>
          </a:p>
          <a:p>
            <a:endParaRPr lang="sv-SE" dirty="0"/>
          </a:p>
        </p:txBody>
      </p:sp>
      <p:sp>
        <p:nvSpPr>
          <p:cNvPr id="4" name="Platshållare för bildnummer 3"/>
          <p:cNvSpPr>
            <a:spLocks noGrp="1"/>
          </p:cNvSpPr>
          <p:nvPr>
            <p:ph type="sldNum" sz="quarter" idx="5"/>
          </p:nvPr>
        </p:nvSpPr>
        <p:spPr/>
        <p:txBody>
          <a:bodyPr/>
          <a:lstStyle/>
          <a:p>
            <a:fld id="{18576C2A-578A-8041-9A6C-53BBE2E35AF2}" type="slidenum">
              <a:rPr lang="sv-SE" smtClean="0"/>
              <a:t>1</a:t>
            </a:fld>
            <a:endParaRPr lang="sv-SE"/>
          </a:p>
        </p:txBody>
      </p:sp>
    </p:spTree>
    <p:extLst>
      <p:ext uri="{BB962C8B-B14F-4D97-AF65-F5344CB8AC3E}">
        <p14:creationId xmlns:p14="http://schemas.microsoft.com/office/powerpoint/2010/main" val="165974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Eller en frisör</a:t>
            </a:r>
          </a:p>
        </p:txBody>
      </p:sp>
      <p:sp>
        <p:nvSpPr>
          <p:cNvPr id="4" name="Platshållare för bildnummer 3"/>
          <p:cNvSpPr>
            <a:spLocks noGrp="1"/>
          </p:cNvSpPr>
          <p:nvPr>
            <p:ph type="sldNum" sz="quarter" idx="5"/>
          </p:nvPr>
        </p:nvSpPr>
        <p:spPr/>
        <p:txBody>
          <a:bodyPr/>
          <a:lstStyle/>
          <a:p>
            <a:fld id="{FDD1DEE2-0E53-46FD-A65A-A305D11E0543}" type="slidenum">
              <a:rPr lang="sv-SE" smtClean="0"/>
              <a:t>10</a:t>
            </a:fld>
            <a:endParaRPr lang="sv-SE"/>
          </a:p>
        </p:txBody>
      </p:sp>
    </p:spTree>
    <p:extLst>
      <p:ext uri="{BB962C8B-B14F-4D97-AF65-F5344CB8AC3E}">
        <p14:creationId xmlns:p14="http://schemas.microsoft.com/office/powerpoint/2010/main" val="330096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TAKET FÖR VAD DU KAN GÖRA </a:t>
            </a:r>
            <a:r>
              <a:rPr lang="sv-SE" dirty="0" err="1"/>
              <a:t>Scale</a:t>
            </a:r>
            <a:endParaRPr lang="sv-SE" dirty="0"/>
          </a:p>
          <a:p>
            <a:endParaRPr lang="sv-SE" dirty="0"/>
          </a:p>
          <a:p>
            <a:r>
              <a:rPr lang="sv-SE" dirty="0"/>
              <a:t>Exit plan.</a:t>
            </a:r>
          </a:p>
        </p:txBody>
      </p:sp>
      <p:sp>
        <p:nvSpPr>
          <p:cNvPr id="4" name="Platshållare för bildnummer 3"/>
          <p:cNvSpPr>
            <a:spLocks noGrp="1"/>
          </p:cNvSpPr>
          <p:nvPr>
            <p:ph type="sldNum" sz="quarter" idx="5"/>
          </p:nvPr>
        </p:nvSpPr>
        <p:spPr/>
        <p:txBody>
          <a:bodyPr/>
          <a:lstStyle/>
          <a:p>
            <a:fld id="{FDD1DEE2-0E53-46FD-A65A-A305D11E0543}" type="slidenum">
              <a:rPr lang="sv-SE" smtClean="0"/>
              <a:t>11</a:t>
            </a:fld>
            <a:endParaRPr lang="sv-SE"/>
          </a:p>
        </p:txBody>
      </p:sp>
    </p:spTree>
    <p:extLst>
      <p:ext uri="{BB962C8B-B14F-4D97-AF65-F5344CB8AC3E}">
        <p14:creationId xmlns:p14="http://schemas.microsoft.com/office/powerpoint/2010/main" val="387601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a:p>
            <a:endParaRPr lang="sv-SE" dirty="0"/>
          </a:p>
          <a:p>
            <a:endParaRPr lang="sv-SE" dirty="0"/>
          </a:p>
          <a:p>
            <a:endParaRPr lang="sv-SE" dirty="0"/>
          </a:p>
          <a:p>
            <a:endParaRPr lang="sv-SE" dirty="0"/>
          </a:p>
          <a:p>
            <a:r>
              <a:rPr lang="sv-SE" dirty="0"/>
              <a:t>Tar ett företag.</a:t>
            </a:r>
          </a:p>
          <a:p>
            <a:endParaRPr lang="sv-SE" dirty="0"/>
          </a:p>
          <a:p>
            <a:r>
              <a:rPr lang="sv-SE" dirty="0"/>
              <a:t>Skapa om den = Vad hade ni gjort </a:t>
            </a:r>
            <a:r>
              <a:rPr lang="sv-SE" dirty="0" err="1"/>
              <a:t>annourlunda</a:t>
            </a:r>
            <a:r>
              <a:rPr lang="sv-SE" dirty="0"/>
              <a:t>, Strategi, produkt, Plats, Tips. </a:t>
            </a:r>
          </a:p>
        </p:txBody>
      </p:sp>
      <p:sp>
        <p:nvSpPr>
          <p:cNvPr id="4" name="Platshållare för bildnummer 3"/>
          <p:cNvSpPr>
            <a:spLocks noGrp="1"/>
          </p:cNvSpPr>
          <p:nvPr>
            <p:ph type="sldNum" sz="quarter" idx="5"/>
          </p:nvPr>
        </p:nvSpPr>
        <p:spPr/>
        <p:txBody>
          <a:bodyPr/>
          <a:lstStyle/>
          <a:p>
            <a:fld id="{FDD1DEE2-0E53-46FD-A65A-A305D11E0543}" type="slidenum">
              <a:rPr lang="sv-SE" smtClean="0"/>
              <a:t>13</a:t>
            </a:fld>
            <a:endParaRPr lang="sv-SE"/>
          </a:p>
        </p:txBody>
      </p:sp>
    </p:spTree>
    <p:extLst>
      <p:ext uri="{BB962C8B-B14F-4D97-AF65-F5344CB8AC3E}">
        <p14:creationId xmlns:p14="http://schemas.microsoft.com/office/powerpoint/2010/main" val="78769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Globala målen trend. </a:t>
            </a:r>
          </a:p>
          <a:p>
            <a:r>
              <a:rPr lang="sv-SE" dirty="0"/>
              <a:t>Corona, </a:t>
            </a:r>
            <a:r>
              <a:rPr lang="sv-SE" dirty="0" err="1"/>
              <a:t>corona</a:t>
            </a:r>
            <a:r>
              <a:rPr lang="sv-SE" dirty="0"/>
              <a:t> stängt och öppnat dörrar.</a:t>
            </a:r>
          </a:p>
          <a:p>
            <a:r>
              <a:rPr lang="sv-SE" dirty="0"/>
              <a:t>får tänka </a:t>
            </a:r>
            <a:r>
              <a:rPr lang="sv-SE" dirty="0" err="1"/>
              <a:t>annourlunda</a:t>
            </a:r>
            <a:r>
              <a:rPr lang="sv-SE" dirty="0"/>
              <a:t> med </a:t>
            </a:r>
            <a:r>
              <a:rPr lang="sv-SE" dirty="0" err="1"/>
              <a:t>corona</a:t>
            </a:r>
            <a:r>
              <a:rPr lang="sv-SE" dirty="0"/>
              <a:t> </a:t>
            </a:r>
          </a:p>
          <a:p>
            <a:r>
              <a:rPr lang="sv-SE" dirty="0"/>
              <a:t>när dem inte får kunder in till affären, Hur gör man då. </a:t>
            </a:r>
          </a:p>
          <a:p>
            <a:endParaRPr lang="sv-SE" dirty="0"/>
          </a:p>
          <a:p>
            <a:r>
              <a:rPr lang="sv-SE" dirty="0"/>
              <a:t>Sen har vi Tesla, Ett grymt exempel på företag som utnyttjar dagens politiska kompass. </a:t>
            </a:r>
          </a:p>
          <a:p>
            <a:endParaRPr lang="sv-SE" dirty="0"/>
          </a:p>
          <a:p>
            <a:r>
              <a:rPr lang="sv-SE" dirty="0"/>
              <a:t>Subvention. Staten hjälper tesla försäljning väldigt mkt.</a:t>
            </a:r>
          </a:p>
          <a:p>
            <a:r>
              <a:rPr lang="sv-SE" dirty="0"/>
              <a:t>Bra förmånsvärde och bra pris. </a:t>
            </a:r>
            <a:r>
              <a:rPr lang="sv-SE" dirty="0" err="1"/>
              <a:t>Pga</a:t>
            </a:r>
            <a:r>
              <a:rPr lang="sv-SE" dirty="0"/>
              <a:t> bonus system</a:t>
            </a:r>
          </a:p>
          <a:p>
            <a:endParaRPr lang="sv-SE" dirty="0"/>
          </a:p>
          <a:p>
            <a:r>
              <a:rPr lang="sv-SE" dirty="0"/>
              <a:t>Sista bilden är </a:t>
            </a:r>
            <a:r>
              <a:rPr lang="sv-SE" dirty="0" err="1"/>
              <a:t>Greenwashing</a:t>
            </a:r>
            <a:r>
              <a:rPr lang="sv-SE" dirty="0"/>
              <a:t>. Företag idag gör allt för att se gröna ut. </a:t>
            </a:r>
            <a:r>
              <a:rPr lang="sv-SE" dirty="0" err="1"/>
              <a:t>Olje</a:t>
            </a:r>
            <a:r>
              <a:rPr lang="sv-SE" dirty="0"/>
              <a:t> företag med grön logga etc.</a:t>
            </a:r>
          </a:p>
        </p:txBody>
      </p:sp>
      <p:sp>
        <p:nvSpPr>
          <p:cNvPr id="4" name="Platshållare för bildnummer 3"/>
          <p:cNvSpPr>
            <a:spLocks noGrp="1"/>
          </p:cNvSpPr>
          <p:nvPr>
            <p:ph type="sldNum" sz="quarter" idx="5"/>
          </p:nvPr>
        </p:nvSpPr>
        <p:spPr/>
        <p:txBody>
          <a:bodyPr/>
          <a:lstStyle/>
          <a:p>
            <a:fld id="{18576C2A-578A-8041-9A6C-53BBE2E35AF2}" type="slidenum">
              <a:rPr lang="sv-SE" smtClean="0"/>
              <a:t>14</a:t>
            </a:fld>
            <a:endParaRPr lang="sv-SE"/>
          </a:p>
        </p:txBody>
      </p:sp>
    </p:spTree>
    <p:extLst>
      <p:ext uri="{BB962C8B-B14F-4D97-AF65-F5344CB8AC3E}">
        <p14:creationId xmlns:p14="http://schemas.microsoft.com/office/powerpoint/2010/main" val="19107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Då kommer vi till steg nr 2</a:t>
            </a:r>
          </a:p>
          <a:p>
            <a:endParaRPr lang="sv-SE" dirty="0"/>
          </a:p>
          <a:p>
            <a:r>
              <a:rPr lang="sv-SE" dirty="0"/>
              <a:t>Vad ska ni sälja?</a:t>
            </a:r>
          </a:p>
          <a:p>
            <a:r>
              <a:rPr lang="sv-SE" dirty="0"/>
              <a:t>Ni ser ett kundbehov. Vad är eran lösning. </a:t>
            </a:r>
          </a:p>
          <a:p>
            <a:endParaRPr lang="sv-SE" dirty="0"/>
          </a:p>
          <a:p>
            <a:r>
              <a:rPr lang="sv-SE" dirty="0"/>
              <a:t>Är det produkt, eller är det en tjänst? Kan variera.</a:t>
            </a:r>
          </a:p>
          <a:p>
            <a:endParaRPr lang="sv-SE" dirty="0"/>
          </a:p>
          <a:p>
            <a:r>
              <a:rPr lang="sv-SE" dirty="0"/>
              <a:t>Produkt i volym </a:t>
            </a:r>
          </a:p>
          <a:p>
            <a:endParaRPr lang="sv-SE" dirty="0"/>
          </a:p>
          <a:p>
            <a:r>
              <a:rPr lang="sv-SE" dirty="0"/>
              <a:t>Sälja fransar eller bygga fransar?</a:t>
            </a:r>
          </a:p>
          <a:p>
            <a:endParaRPr lang="sv-SE" dirty="0"/>
          </a:p>
          <a:p>
            <a:r>
              <a:rPr lang="sv-SE" dirty="0"/>
              <a:t>Jag kan ge mitt egna exempel.</a:t>
            </a:r>
          </a:p>
          <a:p>
            <a:endParaRPr lang="sv-SE" dirty="0"/>
          </a:p>
          <a:p>
            <a:r>
              <a:rPr lang="sv-SE" dirty="0"/>
              <a:t>Jag o </a:t>
            </a:r>
            <a:r>
              <a:rPr lang="sv-SE" dirty="0" err="1"/>
              <a:t>minvän</a:t>
            </a:r>
            <a:r>
              <a:rPr lang="sv-SE" dirty="0"/>
              <a:t> importerade en bil från </a:t>
            </a:r>
            <a:r>
              <a:rPr lang="sv-SE" dirty="0" err="1"/>
              <a:t>tyskland</a:t>
            </a:r>
            <a:endParaRPr lang="sv-SE" dirty="0"/>
          </a:p>
          <a:p>
            <a:r>
              <a:rPr lang="sv-SE" dirty="0"/>
              <a:t>, Visste fanns ett behov sorts bil Eftersom bevakat blocket väldigt mycket, </a:t>
            </a:r>
          </a:p>
          <a:p>
            <a:r>
              <a:rPr lang="sv-SE" dirty="0"/>
              <a:t>Vi reste ner till Tyskland och köpte den, kom tillbaka till </a:t>
            </a:r>
            <a:r>
              <a:rPr lang="sv-SE" dirty="0" err="1"/>
              <a:t>sverige</a:t>
            </a:r>
            <a:r>
              <a:rPr lang="sv-SE" dirty="0"/>
              <a:t> gjorde vinst</a:t>
            </a:r>
          </a:p>
          <a:p>
            <a:endParaRPr lang="sv-SE" dirty="0"/>
          </a:p>
          <a:p>
            <a:r>
              <a:rPr lang="sv-SE" dirty="0"/>
              <a:t>Då tänkte vi = vi importerar på begäran</a:t>
            </a:r>
          </a:p>
          <a:p>
            <a:endParaRPr lang="sv-SE" dirty="0"/>
          </a:p>
          <a:p>
            <a:r>
              <a:rPr lang="sv-SE" dirty="0"/>
              <a:t>Lägger ut annons om vi importerar bil utifrån deras begär</a:t>
            </a:r>
          </a:p>
          <a:p>
            <a:r>
              <a:rPr lang="sv-SE" dirty="0"/>
              <a:t>30 k på det sättet.</a:t>
            </a:r>
          </a:p>
          <a:p>
            <a:endParaRPr lang="sv-SE" dirty="0"/>
          </a:p>
          <a:p>
            <a:r>
              <a:rPr lang="sv-SE" dirty="0"/>
              <a:t>Vi började Sälja tjänst istället för produkten.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Till tredje punkt: Vem är din kund / målgrupp.?</a:t>
            </a:r>
          </a:p>
          <a:p>
            <a:endParaRPr lang="sv-SE" dirty="0"/>
          </a:p>
        </p:txBody>
      </p:sp>
      <p:sp>
        <p:nvSpPr>
          <p:cNvPr id="4" name="Platshållare för bildnummer 3"/>
          <p:cNvSpPr>
            <a:spLocks noGrp="1"/>
          </p:cNvSpPr>
          <p:nvPr>
            <p:ph type="sldNum" sz="quarter" idx="5"/>
          </p:nvPr>
        </p:nvSpPr>
        <p:spPr/>
        <p:txBody>
          <a:bodyPr/>
          <a:lstStyle/>
          <a:p>
            <a:fld id="{18576C2A-578A-8041-9A6C-53BBE2E35AF2}" type="slidenum">
              <a:rPr lang="sv-SE" smtClean="0"/>
              <a:t>2</a:t>
            </a:fld>
            <a:endParaRPr lang="sv-SE"/>
          </a:p>
        </p:txBody>
      </p:sp>
    </p:spTree>
    <p:extLst>
      <p:ext uri="{BB962C8B-B14F-4D97-AF65-F5344CB8AC3E}">
        <p14:creationId xmlns:p14="http://schemas.microsoft.com/office/powerpoint/2010/main" val="369113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Då kommer vi till steg nr 2</a:t>
            </a:r>
          </a:p>
          <a:p>
            <a:endParaRPr lang="sv-SE" dirty="0"/>
          </a:p>
          <a:p>
            <a:r>
              <a:rPr lang="sv-SE" dirty="0"/>
              <a:t>Vad ska ni sälja?</a:t>
            </a:r>
          </a:p>
          <a:p>
            <a:r>
              <a:rPr lang="sv-SE" dirty="0"/>
              <a:t>Ni ser ett kundbehov. Vad är eran lösning. </a:t>
            </a:r>
          </a:p>
          <a:p>
            <a:endParaRPr lang="sv-SE" dirty="0"/>
          </a:p>
          <a:p>
            <a:r>
              <a:rPr lang="sv-SE" dirty="0"/>
              <a:t>Är </a:t>
            </a:r>
            <a:r>
              <a:rPr lang="sv-SE" dirty="0" err="1"/>
              <a:t>detprodukt</a:t>
            </a:r>
            <a:r>
              <a:rPr lang="sv-SE" dirty="0"/>
              <a:t>, eller är det en tjänst? Kan variera. </a:t>
            </a:r>
          </a:p>
          <a:p>
            <a:endParaRPr lang="sv-SE" dirty="0"/>
          </a:p>
          <a:p>
            <a:r>
              <a:rPr lang="sv-SE" dirty="0"/>
              <a:t>Sälja fransar eller bygga fransar?</a:t>
            </a:r>
          </a:p>
          <a:p>
            <a:endParaRPr lang="sv-SE" dirty="0"/>
          </a:p>
          <a:p>
            <a:r>
              <a:rPr lang="sv-SE" dirty="0"/>
              <a:t>Jag kan ge mitt egna exempel.</a:t>
            </a:r>
          </a:p>
          <a:p>
            <a:endParaRPr lang="sv-SE" dirty="0"/>
          </a:p>
          <a:p>
            <a:r>
              <a:rPr lang="sv-SE" dirty="0"/>
              <a:t>Jag o </a:t>
            </a:r>
            <a:r>
              <a:rPr lang="sv-SE" dirty="0" err="1"/>
              <a:t>minvän</a:t>
            </a:r>
            <a:r>
              <a:rPr lang="sv-SE" dirty="0"/>
              <a:t> importerade en bil från </a:t>
            </a:r>
            <a:r>
              <a:rPr lang="sv-SE" dirty="0" err="1"/>
              <a:t>tyskland</a:t>
            </a:r>
            <a:endParaRPr lang="sv-SE" dirty="0"/>
          </a:p>
          <a:p>
            <a:r>
              <a:rPr lang="sv-SE" dirty="0"/>
              <a:t>, Visste fanns ett behov sorts bil Eftersom bevakat blocket väldigt mycket, </a:t>
            </a:r>
          </a:p>
          <a:p>
            <a:r>
              <a:rPr lang="sv-SE" dirty="0"/>
              <a:t>Vi reste ner till Tyskland och köpte den, kom tillbaka till </a:t>
            </a:r>
            <a:r>
              <a:rPr lang="sv-SE" dirty="0" err="1"/>
              <a:t>sverige</a:t>
            </a:r>
            <a:r>
              <a:rPr lang="sv-SE" dirty="0"/>
              <a:t> gjorde vinst</a:t>
            </a:r>
          </a:p>
          <a:p>
            <a:endParaRPr lang="sv-SE" dirty="0"/>
          </a:p>
          <a:p>
            <a:r>
              <a:rPr lang="sv-SE" dirty="0"/>
              <a:t>Då tänkte vi = vi importerar på begäran</a:t>
            </a:r>
          </a:p>
          <a:p>
            <a:endParaRPr lang="sv-SE" dirty="0"/>
          </a:p>
          <a:p>
            <a:r>
              <a:rPr lang="sv-SE" dirty="0"/>
              <a:t>Lägger ut annons om vi importerar bil utifrån deras begär</a:t>
            </a:r>
          </a:p>
          <a:p>
            <a:r>
              <a:rPr lang="sv-SE" dirty="0"/>
              <a:t>30 k på det sättet.</a:t>
            </a:r>
          </a:p>
          <a:p>
            <a:endParaRPr lang="sv-SE" dirty="0"/>
          </a:p>
          <a:p>
            <a:r>
              <a:rPr lang="sv-SE" dirty="0"/>
              <a:t>Vi började Sälja tjänst istället för produkten.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Till tredje punkt: Vem är din kund / målgrupp.?</a:t>
            </a:r>
          </a:p>
          <a:p>
            <a:endParaRPr lang="sv-SE" dirty="0"/>
          </a:p>
        </p:txBody>
      </p:sp>
      <p:sp>
        <p:nvSpPr>
          <p:cNvPr id="4" name="Platshållare för bildnummer 3"/>
          <p:cNvSpPr>
            <a:spLocks noGrp="1"/>
          </p:cNvSpPr>
          <p:nvPr>
            <p:ph type="sldNum" sz="quarter" idx="5"/>
          </p:nvPr>
        </p:nvSpPr>
        <p:spPr/>
        <p:txBody>
          <a:bodyPr/>
          <a:lstStyle/>
          <a:p>
            <a:fld id="{18576C2A-578A-8041-9A6C-53BBE2E35AF2}" type="slidenum">
              <a:rPr lang="sv-SE" smtClean="0"/>
              <a:t>3</a:t>
            </a:fld>
            <a:endParaRPr lang="sv-SE"/>
          </a:p>
        </p:txBody>
      </p:sp>
    </p:spTree>
    <p:extLst>
      <p:ext uri="{BB962C8B-B14F-4D97-AF65-F5344CB8AC3E}">
        <p14:creationId xmlns:p14="http://schemas.microsoft.com/office/powerpoint/2010/main" val="2359992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fidget</a:t>
            </a:r>
            <a:r>
              <a:rPr lang="sv-SE" dirty="0"/>
              <a:t> </a:t>
            </a:r>
            <a:r>
              <a:rPr lang="sv-SE" dirty="0" err="1"/>
              <a:t>spinners</a:t>
            </a:r>
            <a:r>
              <a:rPr lang="sv-SE" dirty="0"/>
              <a:t> nu? </a:t>
            </a:r>
          </a:p>
          <a:p>
            <a:endParaRPr lang="sv-SE" dirty="0"/>
          </a:p>
          <a:p>
            <a:r>
              <a:rPr lang="sv-SE" dirty="0"/>
              <a:t>Håll koll på vilka trender som finns ute för att hitta din marknad för din idé? </a:t>
            </a:r>
          </a:p>
          <a:p>
            <a:r>
              <a:rPr lang="sv-SE" dirty="0"/>
              <a:t>Hjälpa äldre människor med IT och sociala medier. </a:t>
            </a:r>
          </a:p>
          <a:p>
            <a:r>
              <a:rPr lang="sv-SE" dirty="0"/>
              <a:t>Corona vänliga aktiviteter? </a:t>
            </a:r>
          </a:p>
          <a:p>
            <a:r>
              <a:rPr lang="sv-SE" dirty="0"/>
              <a:t>, Finns det en marknad för mer Sociala och interaktiva möten online</a:t>
            </a:r>
          </a:p>
          <a:p>
            <a:endParaRPr lang="sv-SE" dirty="0"/>
          </a:p>
          <a:p>
            <a:r>
              <a:rPr lang="sv-SE" dirty="0"/>
              <a:t>Mikrofoner?</a:t>
            </a:r>
          </a:p>
          <a:p>
            <a:r>
              <a:rPr lang="sv-SE" dirty="0" err="1"/>
              <a:t>vegansk</a:t>
            </a:r>
            <a:r>
              <a:rPr lang="sv-SE" dirty="0"/>
              <a:t> godis? Eller för pappers bestick, eller plastbestick. H</a:t>
            </a:r>
          </a:p>
          <a:p>
            <a:endParaRPr lang="sv-SE" dirty="0"/>
          </a:p>
          <a:p>
            <a:r>
              <a:rPr lang="sv-SE" dirty="0"/>
              <a:t>Gräv in och se.</a:t>
            </a:r>
          </a:p>
          <a:p>
            <a:endParaRPr lang="sv-SE" dirty="0"/>
          </a:p>
          <a:p>
            <a:r>
              <a:rPr lang="sv-SE" dirty="0"/>
              <a:t>Men också VAD NI ÄR BRA PÅ! </a:t>
            </a:r>
          </a:p>
          <a:p>
            <a:r>
              <a:rPr lang="sv-SE" dirty="0"/>
              <a:t>Viktigt.</a:t>
            </a:r>
          </a:p>
          <a:p>
            <a:endParaRPr lang="sv-SE" dirty="0"/>
          </a:p>
          <a:p>
            <a:r>
              <a:rPr lang="sv-SE" dirty="0"/>
              <a:t>Blir mycket lättare att göra något man är bra på och blir roligare om man gillar det.</a:t>
            </a:r>
          </a:p>
          <a:p>
            <a:endParaRPr lang="sv-SE" dirty="0"/>
          </a:p>
          <a:p>
            <a:r>
              <a:rPr lang="sv-SE" dirty="0"/>
              <a:t>Spela? Starta </a:t>
            </a:r>
            <a:r>
              <a:rPr lang="sv-SE" dirty="0" err="1"/>
              <a:t>twitch</a:t>
            </a:r>
            <a:endParaRPr lang="sv-SE" dirty="0"/>
          </a:p>
          <a:p>
            <a:r>
              <a:rPr lang="sv-SE" dirty="0"/>
              <a:t>Programmerare, web design. Skapa hemsidor?</a:t>
            </a:r>
          </a:p>
          <a:p>
            <a:r>
              <a:rPr lang="sv-SE" dirty="0"/>
              <a:t>Tycker du om att måla? Sälj tavlor?</a:t>
            </a:r>
          </a:p>
          <a:p>
            <a:r>
              <a:rPr lang="sv-SE" dirty="0"/>
              <a:t>Bakning? Sälj dina muffins.</a:t>
            </a:r>
          </a:p>
          <a:p>
            <a:r>
              <a:rPr lang="sv-SE" dirty="0"/>
              <a:t>Hur kan ni göra det så ni tjänar </a:t>
            </a:r>
            <a:r>
              <a:rPr lang="sv-SE" dirty="0" err="1"/>
              <a:t>samtidigT</a:t>
            </a:r>
            <a:r>
              <a:rPr lang="sv-SE" dirty="0"/>
              <a:t>?</a:t>
            </a:r>
          </a:p>
          <a:p>
            <a:r>
              <a:rPr lang="sv-SE" dirty="0"/>
              <a:t>PROVA ER PASSION:</a:t>
            </a:r>
          </a:p>
        </p:txBody>
      </p:sp>
      <p:sp>
        <p:nvSpPr>
          <p:cNvPr id="4" name="Platshållare för bildnummer 3"/>
          <p:cNvSpPr>
            <a:spLocks noGrp="1"/>
          </p:cNvSpPr>
          <p:nvPr>
            <p:ph type="sldNum" sz="quarter" idx="5"/>
          </p:nvPr>
        </p:nvSpPr>
        <p:spPr/>
        <p:txBody>
          <a:bodyPr/>
          <a:lstStyle/>
          <a:p>
            <a:fld id="{18576C2A-578A-8041-9A6C-53BBE2E35AF2}" type="slidenum">
              <a:rPr lang="sv-SE" smtClean="0"/>
              <a:t>4</a:t>
            </a:fld>
            <a:endParaRPr lang="sv-SE"/>
          </a:p>
        </p:txBody>
      </p:sp>
    </p:spTree>
    <p:extLst>
      <p:ext uri="{BB962C8B-B14F-4D97-AF65-F5344CB8AC3E}">
        <p14:creationId xmlns:p14="http://schemas.microsoft.com/office/powerpoint/2010/main" val="68651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man har identifierat sin kund är det viktigt att anpassa sig för att få en försprång till kunden. Man behöver titta; Vilka köpvanor har min kund? När är min produkt/tjänst lämplig för hen? Är min kundgrupp en växande eller en mindre sådan, </a:t>
            </a:r>
            <a:r>
              <a:rPr lang="sv-SE" dirty="0" err="1"/>
              <a:t>isåfall</a:t>
            </a:r>
            <a:r>
              <a:rPr lang="sv-SE" dirty="0"/>
              <a:t> vad är min åtgärd. Vad har vi för trender idag som kan luta sig till en positiv/negativ påverkan. </a:t>
            </a:r>
          </a:p>
          <a:p>
            <a:r>
              <a:rPr lang="sv-SE" dirty="0" err="1"/>
              <a:t>Vegansk</a:t>
            </a:r>
            <a:r>
              <a:rPr lang="sv-SE" dirty="0"/>
              <a:t> burgare, En nödvändighet då det är fler och fler som vänder sig till den </a:t>
            </a:r>
            <a:r>
              <a:rPr lang="sv-SE" dirty="0" err="1"/>
              <a:t>veganska</a:t>
            </a:r>
            <a:r>
              <a:rPr lang="sv-SE" dirty="0"/>
              <a:t> livsstilen och kött börjar etiskt sätt bli inhumant.</a:t>
            </a:r>
          </a:p>
        </p:txBody>
      </p:sp>
      <p:sp>
        <p:nvSpPr>
          <p:cNvPr id="4" name="Platshållare för bildnummer 3"/>
          <p:cNvSpPr>
            <a:spLocks noGrp="1"/>
          </p:cNvSpPr>
          <p:nvPr>
            <p:ph type="sldNum" sz="quarter" idx="5"/>
          </p:nvPr>
        </p:nvSpPr>
        <p:spPr/>
        <p:txBody>
          <a:bodyPr/>
          <a:lstStyle/>
          <a:p>
            <a:fld id="{FDD1DEE2-0E53-46FD-A65A-A305D11E0543}" type="slidenum">
              <a:rPr lang="sv-SE" smtClean="0"/>
              <a:t>5</a:t>
            </a:fld>
            <a:endParaRPr lang="sv-SE"/>
          </a:p>
        </p:txBody>
      </p:sp>
    </p:spTree>
    <p:extLst>
      <p:ext uri="{BB962C8B-B14F-4D97-AF65-F5344CB8AC3E}">
        <p14:creationId xmlns:p14="http://schemas.microsoft.com/office/powerpoint/2010/main" val="403902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Försök inte nå ut till alla kunder med samma produkt. Hitta en produkt till alla kunder. HM säljer billiga vardagliga kläder. Dem ville inta en ny marknad med lite lyxigare utbud, Dem skapade Cos.</a:t>
            </a:r>
          </a:p>
          <a:p>
            <a:r>
              <a:rPr lang="sv-SE" dirty="0"/>
              <a:t>Dem ville sälja hemdekorationer, Dem skapa HM </a:t>
            </a:r>
            <a:r>
              <a:rPr lang="sv-SE" dirty="0" err="1"/>
              <a:t>Home</a:t>
            </a:r>
            <a:endParaRPr lang="sv-SE" dirty="0"/>
          </a:p>
          <a:p>
            <a:r>
              <a:rPr lang="sv-SE" dirty="0"/>
              <a:t>Dem vill sälja Hållbara kläder med Arket.</a:t>
            </a:r>
          </a:p>
          <a:p>
            <a:r>
              <a:rPr lang="sv-SE" dirty="0" err="1"/>
              <a:t>Weekday</a:t>
            </a:r>
            <a:r>
              <a:rPr lang="sv-SE" dirty="0"/>
              <a:t>- </a:t>
            </a:r>
            <a:r>
              <a:rPr lang="sv-SE" dirty="0" err="1"/>
              <a:t>Streetstyle</a:t>
            </a:r>
            <a:r>
              <a:rPr lang="sv-SE" dirty="0"/>
              <a:t>.</a:t>
            </a:r>
          </a:p>
          <a:p>
            <a:r>
              <a:rPr lang="sv-SE" dirty="0" err="1"/>
              <a:t>Other</a:t>
            </a:r>
            <a:r>
              <a:rPr lang="sv-SE" dirty="0"/>
              <a:t> </a:t>
            </a:r>
            <a:r>
              <a:rPr lang="sv-SE" dirty="0" err="1"/>
              <a:t>stories</a:t>
            </a:r>
            <a:r>
              <a:rPr lang="sv-SE" dirty="0"/>
              <a:t>, Skor, handväskor,  accessoarer ,</a:t>
            </a:r>
          </a:p>
          <a:p>
            <a:r>
              <a:rPr lang="sv-SE" dirty="0" err="1"/>
              <a:t>Monki</a:t>
            </a:r>
            <a:r>
              <a:rPr lang="sv-SE" dirty="0"/>
              <a:t> – Utmanande hipp stil, glada färger, gula skor osv.</a:t>
            </a:r>
          </a:p>
          <a:p>
            <a:endParaRPr lang="sv-SE" dirty="0"/>
          </a:p>
          <a:p>
            <a:r>
              <a:rPr lang="sv-SE" dirty="0"/>
              <a:t>Når till en bredare kundgrupp med ett bredare sortiment</a:t>
            </a:r>
          </a:p>
        </p:txBody>
      </p:sp>
      <p:sp>
        <p:nvSpPr>
          <p:cNvPr id="4" name="Platshållare för bildnummer 3"/>
          <p:cNvSpPr>
            <a:spLocks noGrp="1"/>
          </p:cNvSpPr>
          <p:nvPr>
            <p:ph type="sldNum" sz="quarter" idx="5"/>
          </p:nvPr>
        </p:nvSpPr>
        <p:spPr/>
        <p:txBody>
          <a:bodyPr/>
          <a:lstStyle/>
          <a:p>
            <a:fld id="{FDD1DEE2-0E53-46FD-A65A-A305D11E0543}" type="slidenum">
              <a:rPr lang="sv-SE" smtClean="0"/>
              <a:t>6</a:t>
            </a:fld>
            <a:endParaRPr lang="sv-SE"/>
          </a:p>
        </p:txBody>
      </p:sp>
    </p:spTree>
    <p:extLst>
      <p:ext uri="{BB962C8B-B14F-4D97-AF65-F5344CB8AC3E}">
        <p14:creationId xmlns:p14="http://schemas.microsoft.com/office/powerpoint/2010/main" val="42232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hade det annars kunnat se ut. Inte så lyxigt med en superdyr Volkswagen.</a:t>
            </a:r>
          </a:p>
        </p:txBody>
      </p:sp>
      <p:sp>
        <p:nvSpPr>
          <p:cNvPr id="4" name="Platshållare för bildnummer 3"/>
          <p:cNvSpPr>
            <a:spLocks noGrp="1"/>
          </p:cNvSpPr>
          <p:nvPr>
            <p:ph type="sldNum" sz="quarter" idx="5"/>
          </p:nvPr>
        </p:nvSpPr>
        <p:spPr/>
        <p:txBody>
          <a:bodyPr/>
          <a:lstStyle/>
          <a:p>
            <a:fld id="{FDD1DEE2-0E53-46FD-A65A-A305D11E0543}" type="slidenum">
              <a:rPr lang="sv-SE" smtClean="0"/>
              <a:t>7</a:t>
            </a:fld>
            <a:endParaRPr lang="sv-SE"/>
          </a:p>
        </p:txBody>
      </p:sp>
    </p:spTree>
    <p:extLst>
      <p:ext uri="{BB962C8B-B14F-4D97-AF65-F5344CB8AC3E}">
        <p14:creationId xmlns:p14="http://schemas.microsoft.com/office/powerpoint/2010/main" val="2648350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a:t>
            </a:r>
            <a:r>
              <a:rPr lang="sv-SE" dirty="0" err="1"/>
              <a:t>volkswagen</a:t>
            </a:r>
            <a:r>
              <a:rPr lang="sv-SE" dirty="0"/>
              <a:t> äger Porsche, </a:t>
            </a:r>
            <a:r>
              <a:rPr lang="sv-SE" dirty="0" err="1"/>
              <a:t>Bently</a:t>
            </a:r>
            <a:r>
              <a:rPr lang="sv-SE" dirty="0"/>
              <a:t>, Bugatti, Audi, </a:t>
            </a:r>
            <a:r>
              <a:rPr lang="sv-SE" dirty="0" err="1"/>
              <a:t>Ducatti</a:t>
            </a:r>
            <a:r>
              <a:rPr lang="sv-SE" dirty="0"/>
              <a:t>, Passat, Seat, Skoda, Lamborghini, Scania.  Når till alla kunder med olika produkter</a:t>
            </a:r>
          </a:p>
          <a:p>
            <a:endParaRPr lang="sv-SE" dirty="0"/>
          </a:p>
          <a:p>
            <a:r>
              <a:rPr lang="sv-SE" dirty="0"/>
              <a:t>Köper ni privat. Då är det b2c. Köper ett taxibolag 100 stycken bilar, då är det B2B.</a:t>
            </a:r>
          </a:p>
          <a:p>
            <a:endParaRPr lang="sv-SE" dirty="0"/>
          </a:p>
          <a:p>
            <a:r>
              <a:rPr lang="sv-SE" dirty="0"/>
              <a:t>Dem har tydligt markerat vem deras kunder är och bygger bilar efter det. Volkswagen är fortfarande billig bil, Audi är snäppet högre. Sen har du till </a:t>
            </a:r>
            <a:r>
              <a:rPr lang="sv-SE" dirty="0" err="1"/>
              <a:t>top</a:t>
            </a:r>
            <a:r>
              <a:rPr lang="sv-SE" dirty="0"/>
              <a:t> 1 procent i världen som är Bugatti. Dem har olika produkter för olika kundgrupper.</a:t>
            </a:r>
          </a:p>
        </p:txBody>
      </p:sp>
      <p:sp>
        <p:nvSpPr>
          <p:cNvPr id="4" name="Platshållare för bildnummer 3"/>
          <p:cNvSpPr>
            <a:spLocks noGrp="1"/>
          </p:cNvSpPr>
          <p:nvPr>
            <p:ph type="sldNum" sz="quarter" idx="5"/>
          </p:nvPr>
        </p:nvSpPr>
        <p:spPr/>
        <p:txBody>
          <a:bodyPr/>
          <a:lstStyle/>
          <a:p>
            <a:fld id="{FDD1DEE2-0E53-46FD-A65A-A305D11E0543}" type="slidenum">
              <a:rPr lang="sv-SE" smtClean="0"/>
              <a:t>8</a:t>
            </a:fld>
            <a:endParaRPr lang="sv-SE"/>
          </a:p>
        </p:txBody>
      </p:sp>
    </p:spTree>
    <p:extLst>
      <p:ext uri="{BB962C8B-B14F-4D97-AF65-F5344CB8AC3E}">
        <p14:creationId xmlns:p14="http://schemas.microsoft.com/office/powerpoint/2010/main" val="96822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Producenten måste sätta sig i kundens skor ifall man vill nå bäst resultat.</a:t>
            </a:r>
          </a:p>
        </p:txBody>
      </p:sp>
      <p:sp>
        <p:nvSpPr>
          <p:cNvPr id="4" name="Platshållare för bildnummer 3"/>
          <p:cNvSpPr>
            <a:spLocks noGrp="1"/>
          </p:cNvSpPr>
          <p:nvPr>
            <p:ph type="sldNum" sz="quarter" idx="5"/>
          </p:nvPr>
        </p:nvSpPr>
        <p:spPr/>
        <p:txBody>
          <a:bodyPr/>
          <a:lstStyle/>
          <a:p>
            <a:fld id="{FDD1DEE2-0E53-46FD-A65A-A305D11E0543}" type="slidenum">
              <a:rPr lang="sv-SE" smtClean="0"/>
              <a:t>9</a:t>
            </a:fld>
            <a:endParaRPr lang="sv-SE"/>
          </a:p>
        </p:txBody>
      </p:sp>
    </p:spTree>
    <p:extLst>
      <p:ext uri="{BB962C8B-B14F-4D97-AF65-F5344CB8AC3E}">
        <p14:creationId xmlns:p14="http://schemas.microsoft.com/office/powerpoint/2010/main" val="105786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C8452C-0D2F-481F-91E7-D110BA20AE08}"/>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DF8923D-E90E-4FC7-8A2C-BF75707067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E7EB15B-DCDA-4278-8388-705D996B49AA}"/>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D15DF49C-4A82-4BF4-A692-552AC9FC242E}"/>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59A44362-C1A4-45E2-94B9-FF061BCB04F0}"/>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926406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D24C97-E94E-47D1-A522-2C74D4FD6C5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DB6DAB5-A2E2-4106-BA80-A5A0806031D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CD23743-2C7C-47F4-A577-5A5B72C13AF2}"/>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6006024D-699D-448F-8AAA-B670F4B23E89}"/>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B442EDC-A437-4E13-B107-D2116255D020}"/>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209538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4C24070-AED5-4231-B9A1-B7FE0DA43E9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BFB44B0-E030-4E7E-846E-30650FBA41C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78F1F0-5C59-4840-B8C0-F13FD2C6B41C}"/>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B7F849CF-EA53-4685-A27D-45FB77CCD7A0}"/>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E6F51121-97F6-42EA-BD2A-C54708E98B18}"/>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2816350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253A07-DE3E-C74D-B21B-931FA1B7137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8659EDC-1B59-6E4A-B65A-868401034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DA42680-A728-934D-9D17-EC0C29135FCE}"/>
              </a:ext>
            </a:extLst>
          </p:cNvPr>
          <p:cNvSpPr>
            <a:spLocks noGrp="1"/>
          </p:cNvSpPr>
          <p:nvPr>
            <p:ph type="dt" sz="half" idx="10"/>
          </p:nvPr>
        </p:nvSpPr>
        <p:spPr/>
        <p:txBody>
          <a:bodyPr/>
          <a:lstStyle/>
          <a:p>
            <a:fld id="{660282BC-D7CA-5446-915C-BECCAA25F19D}"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EF7B5C1D-9E74-6B45-A10F-FFCF12F31431}"/>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CE46C30-CED9-2146-AFD5-0A446AFF54D6}"/>
              </a:ext>
            </a:extLst>
          </p:cNvPr>
          <p:cNvSpPr>
            <a:spLocks noGrp="1"/>
          </p:cNvSpPr>
          <p:nvPr>
            <p:ph type="sldNum" sz="quarter" idx="12"/>
          </p:nvPr>
        </p:nvSpPr>
        <p:spPr/>
        <p:txBody>
          <a:bodyPr/>
          <a:lstStyle/>
          <a:p>
            <a:fld id="{3C92060D-AB6B-804D-A82F-E369D07B8C30}" type="slidenum">
              <a:rPr lang="sv-SE" smtClean="0"/>
              <a:t>‹#›</a:t>
            </a:fld>
            <a:endParaRPr lang="sv-SE" dirty="0"/>
          </a:p>
        </p:txBody>
      </p:sp>
      <p:sp>
        <p:nvSpPr>
          <p:cNvPr id="8" name="Platshållare för bild 7">
            <a:extLst>
              <a:ext uri="{FF2B5EF4-FFF2-40B4-BE49-F238E27FC236}">
                <a16:creationId xmlns:a16="http://schemas.microsoft.com/office/drawing/2014/main" id="{F1A2CA63-E0D4-BC48-AC68-C31C10032790}"/>
              </a:ext>
            </a:extLst>
          </p:cNvPr>
          <p:cNvSpPr>
            <a:spLocks noGrp="1"/>
          </p:cNvSpPr>
          <p:nvPr>
            <p:ph type="pic" sz="quarter" idx="13"/>
          </p:nvPr>
        </p:nvSpPr>
        <p:spPr>
          <a:xfrm>
            <a:off x="0" y="0"/>
            <a:ext cx="12192000" cy="6858000"/>
          </a:xfrm>
        </p:spPr>
        <p:txBody>
          <a:bodyPr/>
          <a:lstStyle/>
          <a:p>
            <a:endParaRPr lang="sv-SE" dirty="0"/>
          </a:p>
        </p:txBody>
      </p:sp>
    </p:spTree>
    <p:extLst>
      <p:ext uri="{BB962C8B-B14F-4D97-AF65-F5344CB8AC3E}">
        <p14:creationId xmlns:p14="http://schemas.microsoft.com/office/powerpoint/2010/main" val="3862134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DA42680-A728-934D-9D17-EC0C29135FCE}"/>
              </a:ext>
            </a:extLst>
          </p:cNvPr>
          <p:cNvSpPr>
            <a:spLocks noGrp="1"/>
          </p:cNvSpPr>
          <p:nvPr>
            <p:ph type="dt" sz="half" idx="10"/>
          </p:nvPr>
        </p:nvSpPr>
        <p:spPr/>
        <p:txBody>
          <a:bodyPr/>
          <a:lstStyle/>
          <a:p>
            <a:fld id="{660282BC-D7CA-5446-915C-BECCAA25F19D}" type="datetimeFigureOut">
              <a:rPr lang="sv-SE" smtClean="0"/>
              <a:t>2021-11-30</a:t>
            </a:fld>
            <a:endParaRPr lang="sv-SE"/>
          </a:p>
        </p:txBody>
      </p:sp>
      <p:sp>
        <p:nvSpPr>
          <p:cNvPr id="5" name="Platshållare för sidfot 4">
            <a:extLst>
              <a:ext uri="{FF2B5EF4-FFF2-40B4-BE49-F238E27FC236}">
                <a16:creationId xmlns:a16="http://schemas.microsoft.com/office/drawing/2014/main" id="{EF7B5C1D-9E74-6B45-A10F-FFCF12F3143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CE46C30-CED9-2146-AFD5-0A446AFF54D6}"/>
              </a:ext>
            </a:extLst>
          </p:cNvPr>
          <p:cNvSpPr>
            <a:spLocks noGrp="1"/>
          </p:cNvSpPr>
          <p:nvPr>
            <p:ph type="sldNum" sz="quarter" idx="12"/>
          </p:nvPr>
        </p:nvSpPr>
        <p:spPr/>
        <p:txBody>
          <a:bodyPr/>
          <a:lstStyle/>
          <a:p>
            <a:fld id="{3C92060D-AB6B-804D-A82F-E369D07B8C30}" type="slidenum">
              <a:rPr lang="sv-SE" smtClean="0"/>
              <a:t>‹#›</a:t>
            </a:fld>
            <a:endParaRPr lang="sv-SE"/>
          </a:p>
        </p:txBody>
      </p:sp>
      <p:sp>
        <p:nvSpPr>
          <p:cNvPr id="7" name="Rubrik 6">
            <a:extLst>
              <a:ext uri="{FF2B5EF4-FFF2-40B4-BE49-F238E27FC236}">
                <a16:creationId xmlns:a16="http://schemas.microsoft.com/office/drawing/2014/main" id="{8D1F9140-028A-A449-AFA2-6F98949819FF}"/>
              </a:ext>
            </a:extLst>
          </p:cNvPr>
          <p:cNvSpPr>
            <a:spLocks noGrp="1"/>
          </p:cNvSpPr>
          <p:nvPr>
            <p:ph type="title"/>
          </p:nvPr>
        </p:nvSpPr>
        <p:spPr/>
        <p:txBody>
          <a:bodyPr/>
          <a:lstStyle/>
          <a:p>
            <a:r>
              <a:rPr lang="sv-SE"/>
              <a:t>Klicka här för att ändra mall för rubrikformat</a:t>
            </a:r>
          </a:p>
        </p:txBody>
      </p:sp>
      <p:sp>
        <p:nvSpPr>
          <p:cNvPr id="9" name="Platshållare för innehåll 8">
            <a:extLst>
              <a:ext uri="{FF2B5EF4-FFF2-40B4-BE49-F238E27FC236}">
                <a16:creationId xmlns:a16="http://schemas.microsoft.com/office/drawing/2014/main" id="{470A466E-C096-FA48-8AEF-02C1524B27AF}"/>
              </a:ext>
            </a:extLst>
          </p:cNvPr>
          <p:cNvSpPr>
            <a:spLocks noGrp="1"/>
          </p:cNvSpPr>
          <p:nvPr>
            <p:ph sz="quarter" idx="13"/>
          </p:nvPr>
        </p:nvSpPr>
        <p:spPr>
          <a:xfrm>
            <a:off x="838200" y="1808163"/>
            <a:ext cx="10515600" cy="425397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72647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DA42680-A728-934D-9D17-EC0C29135FCE}"/>
              </a:ext>
            </a:extLst>
          </p:cNvPr>
          <p:cNvSpPr>
            <a:spLocks noGrp="1"/>
          </p:cNvSpPr>
          <p:nvPr>
            <p:ph type="dt" sz="half" idx="10"/>
          </p:nvPr>
        </p:nvSpPr>
        <p:spPr/>
        <p:txBody>
          <a:bodyPr/>
          <a:lstStyle/>
          <a:p>
            <a:fld id="{660282BC-D7CA-5446-915C-BECCAA25F19D}" type="datetimeFigureOut">
              <a:rPr lang="sv-SE" smtClean="0"/>
              <a:t>2021-11-30</a:t>
            </a:fld>
            <a:endParaRPr lang="sv-SE"/>
          </a:p>
        </p:txBody>
      </p:sp>
      <p:sp>
        <p:nvSpPr>
          <p:cNvPr id="5" name="Platshållare för sidfot 4">
            <a:extLst>
              <a:ext uri="{FF2B5EF4-FFF2-40B4-BE49-F238E27FC236}">
                <a16:creationId xmlns:a16="http://schemas.microsoft.com/office/drawing/2014/main" id="{EF7B5C1D-9E74-6B45-A10F-FFCF12F3143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CE46C30-CED9-2146-AFD5-0A446AFF54D6}"/>
              </a:ext>
            </a:extLst>
          </p:cNvPr>
          <p:cNvSpPr>
            <a:spLocks noGrp="1"/>
          </p:cNvSpPr>
          <p:nvPr>
            <p:ph type="sldNum" sz="quarter" idx="12"/>
          </p:nvPr>
        </p:nvSpPr>
        <p:spPr/>
        <p:txBody>
          <a:bodyPr/>
          <a:lstStyle/>
          <a:p>
            <a:fld id="{3C92060D-AB6B-804D-A82F-E369D07B8C30}" type="slidenum">
              <a:rPr lang="sv-SE" smtClean="0"/>
              <a:t>‹#›</a:t>
            </a:fld>
            <a:endParaRPr lang="sv-SE"/>
          </a:p>
        </p:txBody>
      </p:sp>
      <p:sp>
        <p:nvSpPr>
          <p:cNvPr id="10" name="Rubrik 9">
            <a:extLst>
              <a:ext uri="{FF2B5EF4-FFF2-40B4-BE49-F238E27FC236}">
                <a16:creationId xmlns:a16="http://schemas.microsoft.com/office/drawing/2014/main" id="{892E86D6-A96F-0944-A37E-C8DDBB342D5A}"/>
              </a:ext>
            </a:extLst>
          </p:cNvPr>
          <p:cNvSpPr>
            <a:spLocks noGrp="1"/>
          </p:cNvSpPr>
          <p:nvPr>
            <p:ph type="title"/>
          </p:nvPr>
        </p:nvSpPr>
        <p:spPr>
          <a:xfrm>
            <a:off x="6299200" y="365125"/>
            <a:ext cx="5054599" cy="1325563"/>
          </a:xfrm>
        </p:spPr>
        <p:txBody>
          <a:bodyPr/>
          <a:lstStyle/>
          <a:p>
            <a:r>
              <a:rPr lang="sv-SE"/>
              <a:t>Klicka här för att ändra mall för rubrikformat</a:t>
            </a:r>
          </a:p>
        </p:txBody>
      </p:sp>
      <p:sp>
        <p:nvSpPr>
          <p:cNvPr id="14" name="Platshållare för bild 13">
            <a:extLst>
              <a:ext uri="{FF2B5EF4-FFF2-40B4-BE49-F238E27FC236}">
                <a16:creationId xmlns:a16="http://schemas.microsoft.com/office/drawing/2014/main" id="{0AA42E3B-22C8-5842-BE7F-E92D97F91982}"/>
              </a:ext>
            </a:extLst>
          </p:cNvPr>
          <p:cNvSpPr>
            <a:spLocks noGrp="1"/>
          </p:cNvSpPr>
          <p:nvPr>
            <p:ph type="pic" sz="quarter" idx="13"/>
          </p:nvPr>
        </p:nvSpPr>
        <p:spPr>
          <a:xfrm>
            <a:off x="-1" y="0"/>
            <a:ext cx="6096001" cy="6858000"/>
          </a:xfrm>
        </p:spPr>
        <p:txBody>
          <a:bodyPr/>
          <a:lstStyle/>
          <a:p>
            <a:endParaRPr lang="sv-SE"/>
          </a:p>
        </p:txBody>
      </p:sp>
      <p:sp>
        <p:nvSpPr>
          <p:cNvPr id="16" name="Platshållare för innehåll 15">
            <a:extLst>
              <a:ext uri="{FF2B5EF4-FFF2-40B4-BE49-F238E27FC236}">
                <a16:creationId xmlns:a16="http://schemas.microsoft.com/office/drawing/2014/main" id="{4654C4CE-4A0E-6248-A5BD-0455AD901E33}"/>
              </a:ext>
            </a:extLst>
          </p:cNvPr>
          <p:cNvSpPr>
            <a:spLocks noGrp="1"/>
          </p:cNvSpPr>
          <p:nvPr>
            <p:ph sz="quarter" idx="14"/>
          </p:nvPr>
        </p:nvSpPr>
        <p:spPr>
          <a:xfrm>
            <a:off x="6299201" y="1808163"/>
            <a:ext cx="5089524" cy="454818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5009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A77968-6BCE-4950-B8A9-3DBE560D0FB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995BFB4-A47C-4894-8AF3-4454841755D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CA5C8CC-990A-4ACB-86F7-5E9E8EAF9D23}"/>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4CE108C3-EADB-429E-B81E-76EEE8515318}"/>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76D3CA2-0730-4A3A-B6D6-7DAF898CB725}"/>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158445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372FA5-02BF-48F6-A9AF-DD6D00BFCF07}"/>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EBEE0A4-E810-416E-BECB-1C312D1104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E1AAA3B-D4AA-4AB0-86C7-893627910535}"/>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F9A68183-1416-4A48-B4EB-003D2236D6A0}"/>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1444E777-BD9D-41EE-AFC2-9F572973E28A}"/>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286898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C8C73-7F7D-451F-A0F0-25CB955AAEA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509C80-ADCC-40BE-8E06-3FA239A32CF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AD1C70E-0BAB-4D21-AF5D-F26AD9ACE9D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F42EF82-77F9-4301-8316-AEE86A864DAF}"/>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6" name="Platshållare för sidfot 5">
            <a:extLst>
              <a:ext uri="{FF2B5EF4-FFF2-40B4-BE49-F238E27FC236}">
                <a16:creationId xmlns:a16="http://schemas.microsoft.com/office/drawing/2014/main" id="{C614F093-9A2D-4B81-A874-F59B349C6E44}"/>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ECCDFB7D-1B05-4094-8DFA-B5133414DE2C}"/>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2444587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C23F9-3DF4-44EE-A7E9-25DBDD750E4F}"/>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E707DB2-4655-476E-8132-A83D22AF8B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2EAF6C95-5037-4E69-B20E-38D2CE9E23E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651F7E9-A97B-46FC-AE4E-B14710146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1E89E81-D71D-479F-8BB4-E837D833D02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1355B65-0DB7-4D4D-9CB7-34D5FE963497}"/>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8" name="Platshållare för sidfot 7">
            <a:extLst>
              <a:ext uri="{FF2B5EF4-FFF2-40B4-BE49-F238E27FC236}">
                <a16:creationId xmlns:a16="http://schemas.microsoft.com/office/drawing/2014/main" id="{50F18D6A-DD33-4F62-843E-02BD5DC8F658}"/>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804DBA7E-A8F3-4349-B48A-19BE077E4AB9}"/>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2215897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9FB465-9405-4D81-9376-CCFDAD592C0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4E2ECED-317D-4867-AF2B-25260815E4ED}"/>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4" name="Platshållare för sidfot 3">
            <a:extLst>
              <a:ext uri="{FF2B5EF4-FFF2-40B4-BE49-F238E27FC236}">
                <a16:creationId xmlns:a16="http://schemas.microsoft.com/office/drawing/2014/main" id="{4400ECBA-D23F-4688-888A-583FA3C4E8ED}"/>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F69DF015-9CA5-40EC-86CF-440628B6A8CD}"/>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3150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595E870-6A55-42A2-8766-E94A4DBDE1A7}"/>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3" name="Platshållare för sidfot 2">
            <a:extLst>
              <a:ext uri="{FF2B5EF4-FFF2-40B4-BE49-F238E27FC236}">
                <a16:creationId xmlns:a16="http://schemas.microsoft.com/office/drawing/2014/main" id="{5D215F77-843D-43ED-AE68-CBCEF6ECD9C6}"/>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82CB8C50-E2D1-493F-9C14-A9147A47992D}"/>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396265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3AAB26-6814-432F-9CBF-246F7D1A509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C7B5F6-6915-4002-B64D-6E02407CE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1C4023E-5FB5-49F6-A117-043E15FA4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BDDB3E-5E79-4B69-9AF9-1B762DF13400}"/>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6" name="Platshållare för sidfot 5">
            <a:extLst>
              <a:ext uri="{FF2B5EF4-FFF2-40B4-BE49-F238E27FC236}">
                <a16:creationId xmlns:a16="http://schemas.microsoft.com/office/drawing/2014/main" id="{0702E16C-76CC-4338-9006-B014ED6061DA}"/>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87AE73DB-EA14-4A13-9F80-CCA842237B98}"/>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279937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70F0A3-79FE-4A44-B0A4-3DA6D67AFB7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4CB17F1-30BC-46CF-97C4-7A6EBD8B4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8641E9E7-D819-49B7-B12A-91C5A1084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28B1C7E-4583-4360-BFAC-BBF86B7B0A63}"/>
              </a:ext>
            </a:extLst>
          </p:cNvPr>
          <p:cNvSpPr>
            <a:spLocks noGrp="1"/>
          </p:cNvSpPr>
          <p:nvPr>
            <p:ph type="dt" sz="half" idx="10"/>
          </p:nvPr>
        </p:nvSpPr>
        <p:spPr/>
        <p:txBody>
          <a:bodyPr/>
          <a:lstStyle/>
          <a:p>
            <a:fld id="{02406E68-4DFA-464B-B8EA-9C96EE31718C}" type="datetimeFigureOut">
              <a:rPr lang="sv-SE" smtClean="0"/>
              <a:t>2021-11-30</a:t>
            </a:fld>
            <a:endParaRPr lang="sv-SE" dirty="0"/>
          </a:p>
        </p:txBody>
      </p:sp>
      <p:sp>
        <p:nvSpPr>
          <p:cNvPr id="6" name="Platshållare för sidfot 5">
            <a:extLst>
              <a:ext uri="{FF2B5EF4-FFF2-40B4-BE49-F238E27FC236}">
                <a16:creationId xmlns:a16="http://schemas.microsoft.com/office/drawing/2014/main" id="{57C75B86-7D0B-4A52-B694-30C344410D5A}"/>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4B2B62A9-DA30-425A-A0C0-6CED0E174E35}"/>
              </a:ext>
            </a:extLst>
          </p:cNvPr>
          <p:cNvSpPr>
            <a:spLocks noGrp="1"/>
          </p:cNvSpPr>
          <p:nvPr>
            <p:ph type="sldNum" sz="quarter" idx="12"/>
          </p:nvPr>
        </p:nvSpPr>
        <p:spPr/>
        <p:txBody>
          <a:bodyPr/>
          <a:lstStyle/>
          <a:p>
            <a:fld id="{5003A48D-64B5-46B2-B5C4-ADC7CB184C7E}" type="slidenum">
              <a:rPr lang="sv-SE" smtClean="0"/>
              <a:t>‹#›</a:t>
            </a:fld>
            <a:endParaRPr lang="sv-SE" dirty="0"/>
          </a:p>
        </p:txBody>
      </p:sp>
    </p:spTree>
    <p:extLst>
      <p:ext uri="{BB962C8B-B14F-4D97-AF65-F5344CB8AC3E}">
        <p14:creationId xmlns:p14="http://schemas.microsoft.com/office/powerpoint/2010/main" val="324765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B5F69E-0C3E-40BE-AD17-1739328F5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6B27FD-849E-4829-967E-AE854BF7A6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8A7929-83F1-4629-BF86-79FA22A40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06E68-4DFA-464B-B8EA-9C96EE31718C}" type="datetimeFigureOut">
              <a:rPr lang="sv-SE" smtClean="0"/>
              <a:t>2021-11-30</a:t>
            </a:fld>
            <a:endParaRPr lang="sv-SE" dirty="0"/>
          </a:p>
        </p:txBody>
      </p:sp>
      <p:sp>
        <p:nvSpPr>
          <p:cNvPr id="5" name="Platshållare för sidfot 4">
            <a:extLst>
              <a:ext uri="{FF2B5EF4-FFF2-40B4-BE49-F238E27FC236}">
                <a16:creationId xmlns:a16="http://schemas.microsoft.com/office/drawing/2014/main" id="{048C14D0-8F57-400E-B99B-93AB9B2A9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9813ACAC-8486-4430-831A-A764E3770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3A48D-64B5-46B2-B5C4-ADC7CB184C7E}" type="slidenum">
              <a:rPr lang="sv-SE" smtClean="0"/>
              <a:t>‹#›</a:t>
            </a:fld>
            <a:endParaRPr lang="sv-SE" dirty="0"/>
          </a:p>
        </p:txBody>
      </p:sp>
    </p:spTree>
    <p:extLst>
      <p:ext uri="{BB962C8B-B14F-4D97-AF65-F5344CB8AC3E}">
        <p14:creationId xmlns:p14="http://schemas.microsoft.com/office/powerpoint/2010/main" val="118813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jpeg"/><Relationship Id="rId11" Type="http://schemas.openxmlformats.org/officeDocument/2006/relationships/image" Target="../media/image2.png"/><Relationship Id="rId5" Type="http://schemas.openxmlformats.org/officeDocument/2006/relationships/image" Target="../media/image13.jp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latshållare för innehåll 14" descr="En bild som visar inomhus, bord&#10;&#10;Automatiskt genererad beskrivning">
            <a:extLst>
              <a:ext uri="{FF2B5EF4-FFF2-40B4-BE49-F238E27FC236}">
                <a16:creationId xmlns:a16="http://schemas.microsoft.com/office/drawing/2014/main" id="{1095632A-5689-F546-ACC4-764C4F42F493}"/>
              </a:ext>
            </a:extLst>
          </p:cNvPr>
          <p:cNvPicPr>
            <a:picLocks noChangeAspect="1"/>
          </p:cNvPicPr>
          <p:nvPr/>
        </p:nvPicPr>
        <p:blipFill rotWithShape="1">
          <a:blip r:embed="rId3">
            <a:alphaModFix amt="45000"/>
          </a:blip>
          <a:srcRect t="16353" b="8647"/>
          <a:stretch/>
        </p:blipFill>
        <p:spPr>
          <a:xfrm>
            <a:off x="-1" y="10"/>
            <a:ext cx="12192001" cy="6857990"/>
          </a:xfrm>
          <a:prstGeom prst="rect">
            <a:avLst/>
          </a:prstGeom>
        </p:spPr>
      </p:pic>
      <p:sp>
        <p:nvSpPr>
          <p:cNvPr id="47" name="Rectangle 46">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Rubrik 1">
            <a:extLst>
              <a:ext uri="{FF2B5EF4-FFF2-40B4-BE49-F238E27FC236}">
                <a16:creationId xmlns:a16="http://schemas.microsoft.com/office/drawing/2014/main" id="{7A10C159-8FB8-5849-B922-0BEFF9CBD620}"/>
              </a:ext>
            </a:extLst>
          </p:cNvPr>
          <p:cNvSpPr>
            <a:spLocks noGrp="1"/>
          </p:cNvSpPr>
          <p:nvPr>
            <p:ph type="title"/>
          </p:nvPr>
        </p:nvSpPr>
        <p:spPr>
          <a:xfrm>
            <a:off x="1769530" y="2296077"/>
            <a:ext cx="8652938" cy="2857191"/>
          </a:xfrm>
        </p:spPr>
        <p:txBody>
          <a:bodyPr vert="horz" lIns="91440" tIns="45720" rIns="91440" bIns="45720" rtlCol="0" anchor="ctr">
            <a:normAutofit fontScale="90000"/>
          </a:bodyPr>
          <a:lstStyle/>
          <a:p>
            <a:pPr algn="ctr"/>
            <a:r>
              <a:rPr lang="en-US" sz="6200" b="1" dirty="0"/>
              <a:t>AFFÄRSIDÈ</a:t>
            </a:r>
            <a:br>
              <a:rPr lang="en-US" sz="6200" b="1" dirty="0"/>
            </a:br>
            <a:br>
              <a:rPr lang="en-US" sz="6200" b="1" dirty="0"/>
            </a:br>
            <a:r>
              <a:rPr lang="en-US" sz="6200" b="1" dirty="0" err="1"/>
              <a:t>En</a:t>
            </a:r>
            <a:r>
              <a:rPr lang="en-US" sz="6200" b="1" dirty="0"/>
              <a:t> </a:t>
            </a:r>
            <a:r>
              <a:rPr lang="en-US" sz="6200" b="1" dirty="0" err="1"/>
              <a:t>lösning</a:t>
            </a:r>
            <a:r>
              <a:rPr lang="en-US" sz="6200" b="1" dirty="0"/>
              <a:t>, </a:t>
            </a:r>
            <a:r>
              <a:rPr lang="en-US" sz="6200" b="1" dirty="0" err="1"/>
              <a:t>en</a:t>
            </a:r>
            <a:r>
              <a:rPr lang="en-US" sz="6200" b="1" dirty="0"/>
              <a:t> </a:t>
            </a:r>
            <a:r>
              <a:rPr lang="en-US" sz="6200" b="1" dirty="0" err="1"/>
              <a:t>möjlighet</a:t>
            </a:r>
            <a:br>
              <a:rPr lang="en-US" sz="6200" b="1" dirty="0"/>
            </a:br>
            <a:r>
              <a:rPr lang="en-US" sz="4000" b="1" dirty="0" err="1"/>
              <a:t>Tagande-Behov</a:t>
            </a:r>
            <a:br>
              <a:rPr lang="en-US" sz="4000" b="1" dirty="0"/>
            </a:br>
            <a:r>
              <a:rPr lang="en-US" sz="4000" b="1" dirty="0" err="1"/>
              <a:t>Regn</a:t>
            </a:r>
            <a:r>
              <a:rPr lang="en-US" sz="4000" b="1" dirty="0"/>
              <a:t> </a:t>
            </a:r>
            <a:r>
              <a:rPr lang="en-US" sz="4000" b="1" dirty="0" err="1"/>
              <a:t>Metafor</a:t>
            </a:r>
            <a:r>
              <a:rPr lang="en-US" sz="4000" b="1" dirty="0"/>
              <a:t>.</a:t>
            </a:r>
            <a:br>
              <a:rPr lang="en-US" sz="6200" b="1" dirty="0"/>
            </a:br>
            <a:endParaRPr lang="en-US" sz="6200" b="1" dirty="0"/>
          </a:p>
        </p:txBody>
      </p:sp>
      <p:sp>
        <p:nvSpPr>
          <p:cNvPr id="49" name="Rectangle 48">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pic>
        <p:nvPicPr>
          <p:cNvPr id="7" name="Bildobjekt 6">
            <a:extLst>
              <a:ext uri="{FF2B5EF4-FFF2-40B4-BE49-F238E27FC236}">
                <a16:creationId xmlns:a16="http://schemas.microsoft.com/office/drawing/2014/main" id="{3A3DC154-A0C8-4005-927D-DCA717025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03" y="120316"/>
            <a:ext cx="1562661" cy="818147"/>
          </a:xfrm>
          <a:prstGeom prst="rect">
            <a:avLst/>
          </a:prstGeom>
        </p:spPr>
      </p:pic>
    </p:spTree>
    <p:extLst>
      <p:ext uri="{BB962C8B-B14F-4D97-AF65-F5344CB8AC3E}">
        <p14:creationId xmlns:p14="http://schemas.microsoft.com/office/powerpoint/2010/main" val="11835193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ruta 1">
            <a:extLst>
              <a:ext uri="{FF2B5EF4-FFF2-40B4-BE49-F238E27FC236}">
                <a16:creationId xmlns:a16="http://schemas.microsoft.com/office/drawing/2014/main" id="{72BB13F1-093A-4F3A-B26A-22A66438B6C0}"/>
              </a:ext>
            </a:extLst>
          </p:cNvPr>
          <p:cNvSpPr txBox="1"/>
          <p:nvPr/>
        </p:nvSpPr>
        <p:spPr>
          <a:xfrm>
            <a:off x="638881" y="4474080"/>
            <a:ext cx="10909640" cy="1065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100" dirty="0" err="1">
                <a:latin typeface="+mj-lt"/>
                <a:ea typeface="+mj-ea"/>
                <a:cs typeface="+mj-cs"/>
              </a:rPr>
              <a:t>Lönsamhet</a:t>
            </a:r>
            <a:r>
              <a:rPr lang="en-US" sz="6100" dirty="0">
                <a:latin typeface="+mj-lt"/>
                <a:ea typeface="+mj-ea"/>
                <a:cs typeface="+mj-cs"/>
              </a:rPr>
              <a:t>=</a:t>
            </a:r>
            <a:r>
              <a:rPr lang="en-US" sz="6100" dirty="0" err="1">
                <a:latin typeface="+mj-lt"/>
                <a:ea typeface="+mj-ea"/>
                <a:cs typeface="+mj-cs"/>
              </a:rPr>
              <a:t>resultat</a:t>
            </a:r>
            <a:r>
              <a:rPr lang="en-US" sz="6100" dirty="0">
                <a:latin typeface="+mj-lt"/>
                <a:ea typeface="+mj-ea"/>
                <a:cs typeface="+mj-cs"/>
              </a:rPr>
              <a:t>/</a:t>
            </a:r>
            <a:r>
              <a:rPr lang="en-US" sz="6100" dirty="0" err="1">
                <a:latin typeface="+mj-lt"/>
                <a:ea typeface="+mj-ea"/>
                <a:cs typeface="+mj-cs"/>
              </a:rPr>
              <a:t>resultatinsats</a:t>
            </a:r>
            <a:endParaRPr lang="en-US" sz="6100" dirty="0">
              <a:latin typeface="+mj-lt"/>
              <a:ea typeface="+mj-ea"/>
              <a:cs typeface="+mj-cs"/>
            </a:endParaRPr>
          </a:p>
        </p:txBody>
      </p:sp>
      <p:pic>
        <p:nvPicPr>
          <p:cNvPr id="7176" name="Picture 8" descr="Bio-popcorn – Slaktarn´s Gård">
            <a:extLst>
              <a:ext uri="{FF2B5EF4-FFF2-40B4-BE49-F238E27FC236}">
                <a16:creationId xmlns:a16="http://schemas.microsoft.com/office/drawing/2014/main" id="{DF1A0EE4-49A3-46A6-9F25-BB1AE437BF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9392" y="164592"/>
            <a:ext cx="2942904" cy="4087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02CA251-2767-49CF-B9A6-5B839417BC3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24528" y="798957"/>
            <a:ext cx="3758184" cy="2818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A7B865E-8DB4-40D6-AC9D-DDE818CD8E4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47304" y="958680"/>
            <a:ext cx="3758184" cy="2499192"/>
          </a:xfrm>
          <a:prstGeom prst="rect">
            <a:avLst/>
          </a:prstGeom>
          <a:noFill/>
          <a:extLst>
            <a:ext uri="{909E8E84-426E-40DD-AFC4-6F175D3DCCD1}">
              <a14:hiddenFill xmlns:a14="http://schemas.microsoft.com/office/drawing/2010/main">
                <a:solidFill>
                  <a:srgbClr val="FFFFFF"/>
                </a:solidFill>
              </a14:hiddenFill>
            </a:ext>
          </a:extLst>
        </p:spPr>
      </p:pic>
      <p:sp>
        <p:nvSpPr>
          <p:cNvPr id="83"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objekt 8">
            <a:extLst>
              <a:ext uri="{FF2B5EF4-FFF2-40B4-BE49-F238E27FC236}">
                <a16:creationId xmlns:a16="http://schemas.microsoft.com/office/drawing/2014/main" id="{1D7F0C4B-5BE2-47DB-AABD-720234E9FC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447" y="90775"/>
            <a:ext cx="1191553" cy="623850"/>
          </a:xfrm>
          <a:prstGeom prst="rect">
            <a:avLst/>
          </a:prstGeom>
        </p:spPr>
      </p:pic>
    </p:spTree>
    <p:extLst>
      <p:ext uri="{BB962C8B-B14F-4D97-AF65-F5344CB8AC3E}">
        <p14:creationId xmlns:p14="http://schemas.microsoft.com/office/powerpoint/2010/main" val="1250562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Project Legacy and Exit Strategy: What happens after we leave? -  SCOPEinsight">
            <a:extLst>
              <a:ext uri="{FF2B5EF4-FFF2-40B4-BE49-F238E27FC236}">
                <a16:creationId xmlns:a16="http://schemas.microsoft.com/office/drawing/2014/main" id="{BF3DAE13-3E11-429C-BBF1-C3E5EBD5CE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5615" y="2643333"/>
            <a:ext cx="4742993" cy="1565187"/>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4098" name="Picture 2" descr="Scaling Icons - Download Free Vector Icons | Noun Project">
            <a:extLst>
              <a:ext uri="{FF2B5EF4-FFF2-40B4-BE49-F238E27FC236}">
                <a16:creationId xmlns:a16="http://schemas.microsoft.com/office/drawing/2014/main" id="{0ED19E0E-F244-4854-A225-3A6A768F075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3240" y="1123527"/>
            <a:ext cx="4604800" cy="460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4FA17A05-C56F-4AE0-97F1-85447409784E}"/>
              </a:ext>
            </a:extLst>
          </p:cNvPr>
          <p:cNvSpPr txBox="1"/>
          <p:nvPr/>
        </p:nvSpPr>
        <p:spPr>
          <a:xfrm>
            <a:off x="2611693" y="427703"/>
            <a:ext cx="6968613" cy="584775"/>
          </a:xfrm>
          <a:prstGeom prst="rect">
            <a:avLst/>
          </a:prstGeom>
          <a:noFill/>
        </p:spPr>
        <p:txBody>
          <a:bodyPr wrap="square" rtlCol="0">
            <a:spAutoFit/>
          </a:bodyPr>
          <a:lstStyle/>
          <a:p>
            <a:pPr algn="ctr"/>
            <a:r>
              <a:rPr lang="sv-SE" sz="3200" dirty="0">
                <a:latin typeface="Abadi" panose="020B0604020104020204" pitchFamily="34" charset="0"/>
              </a:rPr>
              <a:t>För större Affärsidéer</a:t>
            </a:r>
          </a:p>
        </p:txBody>
      </p:sp>
    </p:spTree>
    <p:extLst>
      <p:ext uri="{BB962C8B-B14F-4D97-AF65-F5344CB8AC3E}">
        <p14:creationId xmlns:p14="http://schemas.microsoft.com/office/powerpoint/2010/main" val="1719026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reen-leafed plants">
            <a:extLst>
              <a:ext uri="{FF2B5EF4-FFF2-40B4-BE49-F238E27FC236}">
                <a16:creationId xmlns:a16="http://schemas.microsoft.com/office/drawing/2014/main" id="{5941ED2A-4A96-4A82-A31A-12B092DF64E7}"/>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30702" b="37650"/>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6A4F6499-391A-43CA-8679-AE8646620C47}"/>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Sammanfatta</a:t>
            </a:r>
          </a:p>
        </p:txBody>
      </p:sp>
      <p:sp>
        <p:nvSpPr>
          <p:cNvPr id="13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objekt 9">
            <a:extLst>
              <a:ext uri="{FF2B5EF4-FFF2-40B4-BE49-F238E27FC236}">
                <a16:creationId xmlns:a16="http://schemas.microsoft.com/office/drawing/2014/main" id="{C768C40B-8F8D-49C6-9959-465C13E5D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447" y="121820"/>
            <a:ext cx="1191553" cy="623850"/>
          </a:xfrm>
          <a:prstGeom prst="rect">
            <a:avLst/>
          </a:prstGeom>
        </p:spPr>
      </p:pic>
    </p:spTree>
    <p:extLst>
      <p:ext uri="{BB962C8B-B14F-4D97-AF65-F5344CB8AC3E}">
        <p14:creationId xmlns:p14="http://schemas.microsoft.com/office/powerpoint/2010/main" val="331123211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4" name="Group 13">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5" name="Freeform: Shape 14">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extruta 1">
            <a:extLst>
              <a:ext uri="{FF2B5EF4-FFF2-40B4-BE49-F238E27FC236}">
                <a16:creationId xmlns:a16="http://schemas.microsoft.com/office/drawing/2014/main" id="{DB3197D9-4640-448D-B327-F369AEDF1519}"/>
              </a:ext>
            </a:extLst>
          </p:cNvPr>
          <p:cNvSpPr txBox="1"/>
          <p:nvPr/>
        </p:nvSpPr>
        <p:spPr>
          <a:xfrm>
            <a:off x="2544620" y="3429000"/>
            <a:ext cx="7102759" cy="1077218"/>
          </a:xfrm>
          <a:prstGeom prst="rect">
            <a:avLst/>
          </a:prstGeom>
          <a:noFill/>
        </p:spPr>
        <p:txBody>
          <a:bodyPr wrap="square" rtlCol="0">
            <a:spAutoFit/>
          </a:bodyPr>
          <a:lstStyle/>
          <a:p>
            <a:pPr algn="ctr"/>
            <a:r>
              <a:rPr lang="sv-SE" sz="3200" dirty="0">
                <a:latin typeface="Abadi" panose="020B0604020104020204" pitchFamily="34" charset="0"/>
              </a:rPr>
              <a:t>Välj EN bra egenskap som du tycker behövs för att klara av en/din affärsidé.</a:t>
            </a:r>
          </a:p>
        </p:txBody>
      </p:sp>
      <p:pic>
        <p:nvPicPr>
          <p:cNvPr id="11" name="Picture 2" descr="Lets play neon sign game logo neon Royalty Free Vector Image">
            <a:extLst>
              <a:ext uri="{FF2B5EF4-FFF2-40B4-BE49-F238E27FC236}">
                <a16:creationId xmlns:a16="http://schemas.microsoft.com/office/drawing/2014/main" id="{03FDCE6F-0008-4A53-A19D-D4E2E59322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69"/>
          <a:stretch/>
        </p:blipFill>
        <p:spPr bwMode="auto">
          <a:xfrm>
            <a:off x="9749330" y="3132050"/>
            <a:ext cx="2357314" cy="238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37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Image result for tesla logo">
            <a:extLst>
              <a:ext uri="{FF2B5EF4-FFF2-40B4-BE49-F238E27FC236}">
                <a16:creationId xmlns:a16="http://schemas.microsoft.com/office/drawing/2014/main" id="{5398EAFB-0293-4B48-81C0-FCE3EAC8C5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1156818"/>
            <a:ext cx="3517119" cy="4538218"/>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GLOBALA MÅL 2020">
            <a:extLst>
              <a:ext uri="{FF2B5EF4-FFF2-40B4-BE49-F238E27FC236}">
                <a16:creationId xmlns:a16="http://schemas.microsoft.com/office/drawing/2014/main" id="{0F545392-E84C-44F6-8D25-FC8A14E909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10676" y="2789205"/>
            <a:ext cx="3537345" cy="1273444"/>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4" descr="Image result for green washing">
            <a:extLst>
              <a:ext uri="{FF2B5EF4-FFF2-40B4-BE49-F238E27FC236}">
                <a16:creationId xmlns:a16="http://schemas.microsoft.com/office/drawing/2014/main" id="{47A7E925-C306-4C19-9DEA-426A9C1E7FB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62336" y="2551044"/>
            <a:ext cx="3517120" cy="1749767"/>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7ACC44B1-6E92-4DA7-9C24-46DF6EEDE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447" y="90775"/>
            <a:ext cx="1191553" cy="623850"/>
          </a:xfrm>
          <a:prstGeom prst="rect">
            <a:avLst/>
          </a:prstGeom>
        </p:spPr>
      </p:pic>
    </p:spTree>
    <p:extLst>
      <p:ext uri="{BB962C8B-B14F-4D97-AF65-F5344CB8AC3E}">
        <p14:creationId xmlns:p14="http://schemas.microsoft.com/office/powerpoint/2010/main" val="347140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20A8EE3C-D07F-144F-9C60-68DE4F06C8B8}"/>
              </a:ext>
            </a:extLst>
          </p:cNvPr>
          <p:cNvSpPr>
            <a:spLocks noGrp="1"/>
          </p:cNvSpPr>
          <p:nvPr>
            <p:ph type="title"/>
          </p:nvPr>
        </p:nvSpPr>
        <p:spPr>
          <a:xfrm>
            <a:off x="838200" y="400051"/>
            <a:ext cx="10515600" cy="1270232"/>
          </a:xfrm>
        </p:spPr>
        <p:txBody>
          <a:bodyPr vert="horz" lIns="91440" tIns="45720" rIns="91440" bIns="45720" rtlCol="0" anchor="b">
            <a:normAutofit/>
          </a:bodyPr>
          <a:lstStyle/>
          <a:p>
            <a:pPr algn="ctr"/>
            <a:r>
              <a:rPr lang="en-US" sz="6600" kern="1200" dirty="0">
                <a:solidFill>
                  <a:schemeClr val="tx1"/>
                </a:solidFill>
                <a:latin typeface="Abadi Extra Light" panose="020B0204020104020204" pitchFamily="34" charset="0"/>
              </a:rPr>
              <a:t>VAD?</a:t>
            </a:r>
          </a:p>
        </p:txBody>
      </p:sp>
      <p:sp>
        <p:nvSpPr>
          <p:cNvPr id="6" name="Platshållare för innehåll 5">
            <a:extLst>
              <a:ext uri="{FF2B5EF4-FFF2-40B4-BE49-F238E27FC236}">
                <a16:creationId xmlns:a16="http://schemas.microsoft.com/office/drawing/2014/main" id="{2075B2EB-FA36-744C-B29B-48D90BAAC6B8}"/>
              </a:ext>
            </a:extLst>
          </p:cNvPr>
          <p:cNvSpPr>
            <a:spLocks noGrp="1"/>
          </p:cNvSpPr>
          <p:nvPr>
            <p:ph sz="quarter" idx="13"/>
          </p:nvPr>
        </p:nvSpPr>
        <p:spPr>
          <a:xfrm>
            <a:off x="838200" y="1762358"/>
            <a:ext cx="10515600" cy="647468"/>
          </a:xfrm>
        </p:spPr>
        <p:txBody>
          <a:bodyPr vert="horz" lIns="91440" tIns="45720" rIns="91440" bIns="45720" rtlCol="0">
            <a:normAutofit/>
          </a:bodyPr>
          <a:lstStyle/>
          <a:p>
            <a:pPr marL="0" indent="0" algn="ctr">
              <a:buNone/>
            </a:pPr>
            <a:r>
              <a:rPr lang="en-US" altLang="sv-SE" sz="2000" kern="1200" dirty="0">
                <a:solidFill>
                  <a:schemeClr val="tx1"/>
                </a:solidFill>
                <a:latin typeface="Abadi Extra Light" panose="020B0204020104020204" pitchFamily="34" charset="0"/>
              </a:rPr>
              <a:t>PRODUKT/TJÄNST</a:t>
            </a:r>
            <a:br>
              <a:rPr lang="en-US" altLang="sv-SE" sz="2000" kern="1200" dirty="0">
                <a:solidFill>
                  <a:schemeClr val="tx1"/>
                </a:solidFill>
                <a:latin typeface="Abadi Extra Light" panose="020B0204020104020204" pitchFamily="34" charset="0"/>
              </a:rPr>
            </a:br>
            <a:r>
              <a:rPr lang="en-US" altLang="sv-SE" sz="2000" kern="1200" dirty="0" err="1">
                <a:solidFill>
                  <a:schemeClr val="tx1"/>
                </a:solidFill>
                <a:latin typeface="Abadi Extra Light" panose="020B0204020104020204" pitchFamily="34" charset="0"/>
              </a:rPr>
              <a:t>Vad</a:t>
            </a:r>
            <a:r>
              <a:rPr lang="en-US" altLang="sv-SE" sz="2000" kern="1200" dirty="0">
                <a:solidFill>
                  <a:schemeClr val="tx1"/>
                </a:solidFill>
                <a:latin typeface="Abadi Extra Light" panose="020B0204020104020204" pitchFamily="34" charset="0"/>
              </a:rPr>
              <a:t> </a:t>
            </a:r>
            <a:r>
              <a:rPr lang="en-US" altLang="sv-SE" sz="2000" kern="1200" dirty="0" err="1">
                <a:solidFill>
                  <a:schemeClr val="tx1"/>
                </a:solidFill>
                <a:latin typeface="Abadi Extra Light" panose="020B0204020104020204" pitchFamily="34" charset="0"/>
              </a:rPr>
              <a:t>är</a:t>
            </a:r>
            <a:r>
              <a:rPr lang="en-US" altLang="sv-SE" sz="2000" kern="1200" dirty="0">
                <a:solidFill>
                  <a:schemeClr val="tx1"/>
                </a:solidFill>
                <a:latin typeface="Abadi Extra Light" panose="020B0204020104020204" pitchFamily="34" charset="0"/>
              </a:rPr>
              <a:t> </a:t>
            </a:r>
            <a:r>
              <a:rPr lang="en-US" altLang="sv-SE" sz="2000" kern="1200" dirty="0" err="1">
                <a:solidFill>
                  <a:schemeClr val="tx1"/>
                </a:solidFill>
                <a:latin typeface="Abadi Extra Light" panose="020B0204020104020204" pitchFamily="34" charset="0"/>
              </a:rPr>
              <a:t>kundbehovet</a:t>
            </a:r>
            <a:r>
              <a:rPr lang="en-US" altLang="sv-SE" sz="2000" kern="1200" dirty="0">
                <a:solidFill>
                  <a:schemeClr val="tx1"/>
                </a:solidFill>
                <a:latin typeface="Abadi Extra Light" panose="020B0204020104020204" pitchFamily="34" charset="0"/>
              </a:rPr>
              <a:t>?</a:t>
            </a:r>
            <a:endParaRPr lang="en-US" sz="2000" kern="1200" dirty="0">
              <a:solidFill>
                <a:schemeClr val="tx1"/>
              </a:solidFill>
              <a:latin typeface="Abadi Extra Light" panose="020B0204020104020204" pitchFamily="34" charset="0"/>
            </a:endParaRPr>
          </a:p>
        </p:txBody>
      </p:sp>
      <p:sp>
        <p:nvSpPr>
          <p:cNvPr id="40" name="sketch line">
            <a:extLst>
              <a:ext uri="{FF2B5EF4-FFF2-40B4-BE49-F238E27FC236}">
                <a16:creationId xmlns:a16="http://schemas.microsoft.com/office/drawing/2014/main" id="{010B55F0-C448-403A-8231-AD42A7BA2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1661139"/>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Bildobjekt 32" descr="En bild som visar inomhus, mark&#10;&#10;Automatiskt genererad beskrivning">
            <a:extLst>
              <a:ext uri="{FF2B5EF4-FFF2-40B4-BE49-F238E27FC236}">
                <a16:creationId xmlns:a16="http://schemas.microsoft.com/office/drawing/2014/main" id="{0937D569-7AA8-EF42-8F2C-EE40BB0C1138}"/>
              </a:ext>
            </a:extLst>
          </p:cNvPr>
          <p:cNvPicPr>
            <a:picLocks noChangeAspect="1"/>
          </p:cNvPicPr>
          <p:nvPr/>
        </p:nvPicPr>
        <p:blipFill rotWithShape="1">
          <a:blip r:embed="rId3"/>
          <a:srcRect l="9800" r="17719" b="2"/>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6" name="Bildobjekt 15" descr="En bild som visar kopp, bord, inomhus, sitter&#10;&#10;Automatiskt genererad beskrivning">
            <a:extLst>
              <a:ext uri="{FF2B5EF4-FFF2-40B4-BE49-F238E27FC236}">
                <a16:creationId xmlns:a16="http://schemas.microsoft.com/office/drawing/2014/main" id="{A8434F62-2E54-9F44-A9FA-36E899B679F2}"/>
              </a:ext>
            </a:extLst>
          </p:cNvPr>
          <p:cNvPicPr>
            <a:picLocks noChangeAspect="1"/>
          </p:cNvPicPr>
          <p:nvPr/>
        </p:nvPicPr>
        <p:blipFill rotWithShape="1">
          <a:blip r:embed="rId4"/>
          <a:srcRect l="30437" r="5052" b="-3"/>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23" name="Bildobjekt 22" descr="En bild som visar person, inomhus&#10;&#10;Automatiskt genererad beskrivning">
            <a:extLst>
              <a:ext uri="{FF2B5EF4-FFF2-40B4-BE49-F238E27FC236}">
                <a16:creationId xmlns:a16="http://schemas.microsoft.com/office/drawing/2014/main" id="{058682A0-A978-E54C-9E5E-B777A79338ED}"/>
              </a:ext>
            </a:extLst>
          </p:cNvPr>
          <p:cNvPicPr>
            <a:picLocks noChangeAspect="1"/>
          </p:cNvPicPr>
          <p:nvPr/>
        </p:nvPicPr>
        <p:blipFill rotWithShape="1">
          <a:blip r:embed="rId5"/>
          <a:srcRect l="13291" r="22198" b="-3"/>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pic>
        <p:nvPicPr>
          <p:cNvPr id="9" name="Bildobjekt 8">
            <a:extLst>
              <a:ext uri="{FF2B5EF4-FFF2-40B4-BE49-F238E27FC236}">
                <a16:creationId xmlns:a16="http://schemas.microsoft.com/office/drawing/2014/main" id="{FD2A6688-056D-411E-9103-75DE741031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9003" y="120316"/>
            <a:ext cx="1562661" cy="818147"/>
          </a:xfrm>
          <a:prstGeom prst="rect">
            <a:avLst/>
          </a:prstGeom>
        </p:spPr>
      </p:pic>
    </p:spTree>
    <p:extLst>
      <p:ext uri="{BB962C8B-B14F-4D97-AF65-F5344CB8AC3E}">
        <p14:creationId xmlns:p14="http://schemas.microsoft.com/office/powerpoint/2010/main" val="1444700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20A8EE3C-D07F-144F-9C60-68DE4F06C8B8}"/>
              </a:ext>
            </a:extLst>
          </p:cNvPr>
          <p:cNvSpPr>
            <a:spLocks noGrp="1"/>
          </p:cNvSpPr>
          <p:nvPr>
            <p:ph type="title"/>
          </p:nvPr>
        </p:nvSpPr>
        <p:spPr>
          <a:xfrm>
            <a:off x="838200" y="400051"/>
            <a:ext cx="10515600" cy="1270232"/>
          </a:xfrm>
        </p:spPr>
        <p:txBody>
          <a:bodyPr vert="horz" lIns="91440" tIns="45720" rIns="91440" bIns="45720" rtlCol="0" anchor="b">
            <a:normAutofit/>
          </a:bodyPr>
          <a:lstStyle/>
          <a:p>
            <a:pPr algn="ctr"/>
            <a:r>
              <a:rPr lang="en-US" sz="6600" kern="1200" dirty="0">
                <a:solidFill>
                  <a:schemeClr val="tx1"/>
                </a:solidFill>
                <a:latin typeface="Abadi Extra Light" panose="020B0204020104020204" pitchFamily="34" charset="0"/>
              </a:rPr>
              <a:t>VEM?</a:t>
            </a:r>
          </a:p>
        </p:txBody>
      </p:sp>
      <p:sp>
        <p:nvSpPr>
          <p:cNvPr id="6" name="Platshållare för innehåll 5">
            <a:extLst>
              <a:ext uri="{FF2B5EF4-FFF2-40B4-BE49-F238E27FC236}">
                <a16:creationId xmlns:a16="http://schemas.microsoft.com/office/drawing/2014/main" id="{2075B2EB-FA36-744C-B29B-48D90BAAC6B8}"/>
              </a:ext>
            </a:extLst>
          </p:cNvPr>
          <p:cNvSpPr>
            <a:spLocks noGrp="1"/>
          </p:cNvSpPr>
          <p:nvPr>
            <p:ph sz="quarter" idx="13"/>
          </p:nvPr>
        </p:nvSpPr>
        <p:spPr>
          <a:xfrm>
            <a:off x="838200" y="1762358"/>
            <a:ext cx="10515600" cy="647468"/>
          </a:xfrm>
        </p:spPr>
        <p:txBody>
          <a:bodyPr vert="horz" lIns="91440" tIns="45720" rIns="91440" bIns="45720" rtlCol="0">
            <a:normAutofit/>
          </a:bodyPr>
          <a:lstStyle/>
          <a:p>
            <a:pPr marL="0" indent="0" algn="ctr">
              <a:buNone/>
            </a:pPr>
            <a:r>
              <a:rPr lang="en-US" sz="2000" kern="1200" dirty="0">
                <a:solidFill>
                  <a:schemeClr val="tx1"/>
                </a:solidFill>
                <a:latin typeface="Abadi Extra Light" panose="020B0204020104020204" pitchFamily="34" charset="0"/>
              </a:rPr>
              <a:t>Din </a:t>
            </a:r>
            <a:r>
              <a:rPr lang="en-US" sz="2000" kern="1200" dirty="0" err="1">
                <a:solidFill>
                  <a:schemeClr val="tx1"/>
                </a:solidFill>
                <a:latin typeface="Abadi Extra Light" panose="020B0204020104020204" pitchFamily="34" charset="0"/>
              </a:rPr>
              <a:t>Målgrupp</a:t>
            </a:r>
            <a:r>
              <a:rPr lang="en-US" sz="2000" kern="1200" dirty="0">
                <a:solidFill>
                  <a:schemeClr val="tx1"/>
                </a:solidFill>
                <a:latin typeface="Abadi Extra Light" panose="020B0204020104020204" pitchFamily="34" charset="0"/>
              </a:rPr>
              <a:t>?</a:t>
            </a:r>
          </a:p>
        </p:txBody>
      </p:sp>
      <p:sp>
        <p:nvSpPr>
          <p:cNvPr id="40" name="sketch line">
            <a:extLst>
              <a:ext uri="{FF2B5EF4-FFF2-40B4-BE49-F238E27FC236}">
                <a16:creationId xmlns:a16="http://schemas.microsoft.com/office/drawing/2014/main" id="{010B55F0-C448-403A-8231-AD42A7BA2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1661139"/>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objekt 8">
            <a:extLst>
              <a:ext uri="{FF2B5EF4-FFF2-40B4-BE49-F238E27FC236}">
                <a16:creationId xmlns:a16="http://schemas.microsoft.com/office/drawing/2014/main" id="{FD2A6688-056D-411E-9103-75DE74103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9003" y="120316"/>
            <a:ext cx="1562661" cy="818147"/>
          </a:xfrm>
          <a:prstGeom prst="rect">
            <a:avLst/>
          </a:prstGeom>
        </p:spPr>
      </p:pic>
      <p:pic>
        <p:nvPicPr>
          <p:cNvPr id="11" name="Picture 8" descr="19_f">
            <a:extLst>
              <a:ext uri="{FF2B5EF4-FFF2-40B4-BE49-F238E27FC236}">
                <a16:creationId xmlns:a16="http://schemas.microsoft.com/office/drawing/2014/main" id="{D829EF88-CA7E-4CA2-9355-A5BD2FBB83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2923" y="2672448"/>
            <a:ext cx="5217647" cy="3699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DAAF070F-54C5-4799-8AFA-9D18CEA048F4}"/>
              </a:ext>
            </a:extLst>
          </p:cNvPr>
          <p:cNvSpPr txBox="1">
            <a:spLocks/>
          </p:cNvSpPr>
          <p:nvPr/>
        </p:nvSpPr>
        <p:spPr>
          <a:xfrm>
            <a:off x="616528" y="2631221"/>
            <a:ext cx="4370671" cy="382672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b="1" dirty="0">
                <a:latin typeface="Abadi Extra Light" panose="020B0204020104020204" pitchFamily="34" charset="0"/>
              </a:rPr>
              <a:t>Din </a:t>
            </a:r>
            <a:r>
              <a:rPr lang="en-US" sz="4000" b="1" dirty="0" err="1">
                <a:latin typeface="Abadi Extra Light" panose="020B0204020104020204" pitchFamily="34" charset="0"/>
              </a:rPr>
              <a:t>Målgrupp</a:t>
            </a:r>
            <a:endParaRPr lang="en-US" sz="4000" b="1" dirty="0">
              <a:latin typeface="Abadi Extra Light" panose="020B0204020104020204" pitchFamily="34" charset="0"/>
            </a:endParaRPr>
          </a:p>
          <a:p>
            <a:pPr marL="571500" indent="-571500">
              <a:buFont typeface="Arial" panose="020B0604020202020204" pitchFamily="34" charset="0"/>
              <a:buChar char="•"/>
            </a:pPr>
            <a:r>
              <a:rPr lang="en-US" sz="4000" b="1" dirty="0" err="1">
                <a:latin typeface="Abadi Extra Light" panose="020B0204020104020204" pitchFamily="34" charset="0"/>
              </a:rPr>
              <a:t>Kund</a:t>
            </a:r>
            <a:r>
              <a:rPr lang="en-US" sz="4000" b="1" dirty="0">
                <a:latin typeface="Abadi Extra Light" panose="020B0204020104020204" pitchFamily="34" charset="0"/>
              </a:rPr>
              <a:t> </a:t>
            </a:r>
            <a:r>
              <a:rPr lang="en-US" sz="4000" b="1" dirty="0" err="1">
                <a:latin typeface="Abadi Extra Light" panose="020B0204020104020204" pitchFamily="34" charset="0"/>
              </a:rPr>
              <a:t>och</a:t>
            </a:r>
            <a:r>
              <a:rPr lang="en-US" sz="4000" b="1" dirty="0">
                <a:latin typeface="Abadi Extra Light" panose="020B0204020104020204" pitchFamily="34" charset="0"/>
              </a:rPr>
              <a:t> </a:t>
            </a:r>
            <a:r>
              <a:rPr lang="en-US" sz="4000" b="1" dirty="0" err="1">
                <a:latin typeface="Abadi Extra Light" panose="020B0204020104020204" pitchFamily="34" charset="0"/>
              </a:rPr>
              <a:t>slutkonsument</a:t>
            </a:r>
            <a:br>
              <a:rPr lang="en-US" sz="4000" b="1" dirty="0">
                <a:latin typeface="Abadi Extra Light" panose="020B0204020104020204" pitchFamily="34" charset="0"/>
              </a:rPr>
            </a:br>
            <a:br>
              <a:rPr lang="en-US" sz="4000" b="1" dirty="0">
                <a:latin typeface="Abadi Extra Light" panose="020B0204020104020204" pitchFamily="34" charset="0"/>
              </a:rPr>
            </a:br>
            <a:r>
              <a:rPr lang="en-US" sz="4000" b="1" dirty="0">
                <a:latin typeface="Abadi Extra Light" panose="020B0204020104020204" pitchFamily="34" charset="0"/>
              </a:rPr>
              <a:t>Ex </a:t>
            </a:r>
            <a:r>
              <a:rPr lang="en-US" sz="4000" b="1" dirty="0" err="1">
                <a:latin typeface="Abadi Extra Light" panose="020B0204020104020204" pitchFamily="34" charset="0"/>
              </a:rPr>
              <a:t>Träningsprodukt</a:t>
            </a:r>
            <a:br>
              <a:rPr lang="en-US" altLang="sv-SE" sz="4000" dirty="0"/>
            </a:br>
            <a:endParaRPr lang="en-US" sz="4000" dirty="0"/>
          </a:p>
        </p:txBody>
      </p:sp>
    </p:spTree>
    <p:extLst>
      <p:ext uri="{BB962C8B-B14F-4D97-AF65-F5344CB8AC3E}">
        <p14:creationId xmlns:p14="http://schemas.microsoft.com/office/powerpoint/2010/main" val="1162439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objekt 6" descr="En bild som visar byggnad, utomhus, gata, person&#10;&#10;Automatiskt genererad beskrivning">
            <a:extLst>
              <a:ext uri="{FF2B5EF4-FFF2-40B4-BE49-F238E27FC236}">
                <a16:creationId xmlns:a16="http://schemas.microsoft.com/office/drawing/2014/main" id="{C44D9343-AD8F-7B44-86FE-04DCBA9C7F21}"/>
              </a:ext>
            </a:extLst>
          </p:cNvPr>
          <p:cNvPicPr>
            <a:picLocks noChangeAspect="1"/>
          </p:cNvPicPr>
          <p:nvPr/>
        </p:nvPicPr>
        <p:blipFill rotWithShape="1">
          <a:blip r:embed="rId3">
            <a:alphaModFix amt="45000"/>
          </a:blip>
          <a:srcRect t="2605" b="13125"/>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Rubrik 1">
            <a:extLst>
              <a:ext uri="{FF2B5EF4-FFF2-40B4-BE49-F238E27FC236}">
                <a16:creationId xmlns:a16="http://schemas.microsoft.com/office/drawing/2014/main" id="{35365B2D-1A20-A74B-9B32-9F4D7B07CF66}"/>
              </a:ext>
            </a:extLst>
          </p:cNvPr>
          <p:cNvSpPr>
            <a:spLocks noGrp="1"/>
          </p:cNvSpPr>
          <p:nvPr>
            <p:ph type="title"/>
          </p:nvPr>
        </p:nvSpPr>
        <p:spPr>
          <a:xfrm>
            <a:off x="1703165" y="1669333"/>
            <a:ext cx="8652938" cy="5076334"/>
          </a:xfrm>
        </p:spPr>
        <p:txBody>
          <a:bodyPr vert="horz" lIns="91440" tIns="45720" rIns="91440" bIns="45720" rtlCol="0" anchor="ctr">
            <a:normAutofit fontScale="90000"/>
          </a:bodyPr>
          <a:lstStyle/>
          <a:p>
            <a:pPr algn="ctr"/>
            <a:r>
              <a:rPr lang="en-US" dirty="0" err="1">
                <a:ln w="22225">
                  <a:solidFill>
                    <a:schemeClr val="tx1"/>
                  </a:solidFill>
                  <a:miter lim="800000"/>
                </a:ln>
                <a:latin typeface="Abadi" panose="020B0604020104020204" pitchFamily="34" charset="0"/>
              </a:rPr>
              <a:t>Hur</a:t>
            </a:r>
            <a:r>
              <a:rPr lang="en-US" dirty="0">
                <a:ln w="22225">
                  <a:solidFill>
                    <a:schemeClr val="tx1"/>
                  </a:solidFill>
                  <a:miter lim="800000"/>
                </a:ln>
                <a:latin typeface="Abadi" panose="020B0604020104020204" pitchFamily="34" charset="0"/>
              </a:rPr>
              <a:t> ser </a:t>
            </a:r>
            <a:r>
              <a:rPr lang="en-US" dirty="0" err="1">
                <a:ln w="22225">
                  <a:solidFill>
                    <a:schemeClr val="tx1"/>
                  </a:solidFill>
                  <a:miter lim="800000"/>
                </a:ln>
                <a:latin typeface="Abadi" panose="020B0604020104020204" pitchFamily="34" charset="0"/>
              </a:rPr>
              <a:t>marknaden</a:t>
            </a:r>
            <a:r>
              <a:rPr lang="en-US" dirty="0">
                <a:ln w="22225">
                  <a:solidFill>
                    <a:schemeClr val="tx1"/>
                  </a:solidFill>
                  <a:miter lim="800000"/>
                </a:ln>
                <a:latin typeface="Abadi" panose="020B0604020104020204" pitchFamily="34" charset="0"/>
              </a:rPr>
              <a:t> </a:t>
            </a:r>
            <a:r>
              <a:rPr lang="en-US" dirty="0" err="1">
                <a:ln w="22225">
                  <a:solidFill>
                    <a:schemeClr val="tx1"/>
                  </a:solidFill>
                  <a:miter lim="800000"/>
                </a:ln>
                <a:latin typeface="Abadi" panose="020B0604020104020204" pitchFamily="34" charset="0"/>
              </a:rPr>
              <a:t>ut</a:t>
            </a:r>
            <a:r>
              <a:rPr lang="en-US" dirty="0">
                <a:ln w="22225">
                  <a:solidFill>
                    <a:schemeClr val="tx1"/>
                  </a:solidFill>
                  <a:miter lim="800000"/>
                </a:ln>
                <a:latin typeface="Abadi" panose="020B0604020104020204" pitchFamily="34" charset="0"/>
              </a:rPr>
              <a:t> just nu?</a:t>
            </a:r>
            <a:br>
              <a:rPr lang="en-US" dirty="0">
                <a:ln w="22225">
                  <a:solidFill>
                    <a:schemeClr val="tx1"/>
                  </a:solidFill>
                  <a:miter lim="800000"/>
                </a:ln>
                <a:latin typeface="Abadi" panose="020B0604020104020204" pitchFamily="34" charset="0"/>
              </a:rPr>
            </a:br>
            <a:br>
              <a:rPr lang="en-US" dirty="0">
                <a:ln w="22225">
                  <a:solidFill>
                    <a:schemeClr val="tx1"/>
                  </a:solidFill>
                  <a:miter lim="800000"/>
                </a:ln>
                <a:latin typeface="Abadi" panose="020B0604020104020204" pitchFamily="34" charset="0"/>
              </a:rPr>
            </a:br>
            <a:r>
              <a:rPr lang="en-US" dirty="0" err="1">
                <a:ln w="22225">
                  <a:solidFill>
                    <a:schemeClr val="tx1"/>
                  </a:solidFill>
                  <a:miter lim="800000"/>
                </a:ln>
                <a:latin typeface="Abadi" panose="020B0604020104020204" pitchFamily="34" charset="0"/>
              </a:rPr>
              <a:t>Hemkontor</a:t>
            </a:r>
            <a:r>
              <a:rPr lang="en-US" dirty="0">
                <a:ln w="22225">
                  <a:solidFill>
                    <a:schemeClr val="tx1"/>
                  </a:solidFill>
                  <a:miter lim="800000"/>
                </a:ln>
                <a:latin typeface="Abadi" panose="020B0604020104020204" pitchFamily="34" charset="0"/>
              </a:rPr>
              <a:t>, Teams, Corona, IT </a:t>
            </a:r>
            <a:r>
              <a:rPr lang="en-US" dirty="0" err="1">
                <a:ln w="22225">
                  <a:solidFill>
                    <a:schemeClr val="tx1"/>
                  </a:solidFill>
                  <a:miter lim="800000"/>
                </a:ln>
                <a:latin typeface="Abadi" panose="020B0604020104020204" pitchFamily="34" charset="0"/>
              </a:rPr>
              <a:t>för</a:t>
            </a:r>
            <a:r>
              <a:rPr lang="en-US" dirty="0">
                <a:ln w="22225">
                  <a:solidFill>
                    <a:schemeClr val="tx1"/>
                  </a:solidFill>
                  <a:miter lim="800000"/>
                </a:ln>
                <a:latin typeface="Abadi" panose="020B0604020104020204" pitchFamily="34" charset="0"/>
              </a:rPr>
              <a:t> </a:t>
            </a:r>
            <a:r>
              <a:rPr lang="en-US" dirty="0" err="1">
                <a:ln w="22225">
                  <a:solidFill>
                    <a:schemeClr val="tx1"/>
                  </a:solidFill>
                  <a:miter lim="800000"/>
                </a:ln>
                <a:latin typeface="Abadi" panose="020B0604020104020204" pitchFamily="34" charset="0"/>
              </a:rPr>
              <a:t>äldre</a:t>
            </a:r>
            <a:r>
              <a:rPr lang="en-US" dirty="0">
                <a:ln w="22225">
                  <a:solidFill>
                    <a:schemeClr val="tx1"/>
                  </a:solidFill>
                  <a:miter lim="800000"/>
                </a:ln>
                <a:latin typeface="Abadi" panose="020B0604020104020204" pitchFamily="34" charset="0"/>
              </a:rPr>
              <a:t>, </a:t>
            </a:r>
            <a:br>
              <a:rPr lang="en-US" dirty="0">
                <a:ln w="22225">
                  <a:solidFill>
                    <a:schemeClr val="tx1"/>
                  </a:solidFill>
                  <a:miter lim="800000"/>
                </a:ln>
                <a:latin typeface="Abadi" panose="020B0604020104020204" pitchFamily="34" charset="0"/>
              </a:rPr>
            </a:br>
            <a:br>
              <a:rPr lang="en-US" dirty="0">
                <a:ln w="22225">
                  <a:solidFill>
                    <a:schemeClr val="tx1"/>
                  </a:solidFill>
                  <a:miter lim="800000"/>
                </a:ln>
                <a:latin typeface="Abadi" panose="020B0604020104020204" pitchFamily="34" charset="0"/>
              </a:rPr>
            </a:br>
            <a:r>
              <a:rPr lang="en-US" dirty="0" err="1">
                <a:ln w="22225">
                  <a:solidFill>
                    <a:schemeClr val="tx1"/>
                  </a:solidFill>
                  <a:miter lim="800000"/>
                </a:ln>
                <a:latin typeface="Abadi" panose="020B0604020104020204" pitchFamily="34" charset="0"/>
              </a:rPr>
              <a:t>Vad</a:t>
            </a:r>
            <a:r>
              <a:rPr lang="en-US" dirty="0">
                <a:ln w="22225">
                  <a:solidFill>
                    <a:schemeClr val="tx1"/>
                  </a:solidFill>
                  <a:miter lim="800000"/>
                </a:ln>
                <a:latin typeface="Abadi" panose="020B0604020104020204" pitchFamily="34" charset="0"/>
              </a:rPr>
              <a:t> </a:t>
            </a:r>
            <a:r>
              <a:rPr lang="en-US" dirty="0" err="1">
                <a:ln w="22225">
                  <a:solidFill>
                    <a:schemeClr val="tx1"/>
                  </a:solidFill>
                  <a:miter lim="800000"/>
                </a:ln>
                <a:latin typeface="Abadi" panose="020B0604020104020204" pitchFamily="34" charset="0"/>
              </a:rPr>
              <a:t>är</a:t>
            </a:r>
            <a:r>
              <a:rPr lang="en-US" dirty="0">
                <a:ln w="22225">
                  <a:solidFill>
                    <a:schemeClr val="tx1"/>
                  </a:solidFill>
                  <a:miter lim="800000"/>
                </a:ln>
                <a:latin typeface="Abadi" panose="020B0604020104020204" pitchFamily="34" charset="0"/>
              </a:rPr>
              <a:t> </a:t>
            </a:r>
            <a:r>
              <a:rPr lang="en-US" dirty="0" err="1">
                <a:ln w="22225">
                  <a:solidFill>
                    <a:schemeClr val="tx1"/>
                  </a:solidFill>
                  <a:miter lim="800000"/>
                </a:ln>
                <a:latin typeface="Abadi" panose="020B0604020104020204" pitchFamily="34" charset="0"/>
              </a:rPr>
              <a:t>unikt</a:t>
            </a:r>
            <a:r>
              <a:rPr lang="en-US" dirty="0">
                <a:ln w="22225">
                  <a:solidFill>
                    <a:schemeClr val="tx1"/>
                  </a:solidFill>
                  <a:miter lim="800000"/>
                </a:ln>
                <a:latin typeface="Abadi" panose="020B0604020104020204" pitchFamily="34" charset="0"/>
              </a:rPr>
              <a:t>?</a:t>
            </a:r>
            <a:br>
              <a:rPr lang="en-US" sz="6200" dirty="0">
                <a:ln w="22225">
                  <a:solidFill>
                    <a:schemeClr val="tx1"/>
                  </a:solidFill>
                  <a:miter lim="800000"/>
                </a:ln>
              </a:rPr>
            </a:br>
            <a:br>
              <a:rPr lang="en-US" altLang="sv-SE" sz="6200" dirty="0">
                <a:ln w="22225">
                  <a:solidFill>
                    <a:schemeClr val="tx1"/>
                  </a:solidFill>
                  <a:miter lim="800000"/>
                </a:ln>
              </a:rPr>
            </a:br>
            <a:endParaRPr lang="en-US" sz="6200" dirty="0">
              <a:ln w="22225">
                <a:solidFill>
                  <a:schemeClr val="tx1"/>
                </a:solidFill>
                <a:miter lim="800000"/>
              </a:ln>
            </a:endParaRPr>
          </a:p>
        </p:txBody>
      </p:sp>
      <p:sp>
        <p:nvSpPr>
          <p:cNvPr id="16" name="Rectangle 15">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
        <p:nvSpPr>
          <p:cNvPr id="5" name="textruta 4">
            <a:extLst>
              <a:ext uri="{FF2B5EF4-FFF2-40B4-BE49-F238E27FC236}">
                <a16:creationId xmlns:a16="http://schemas.microsoft.com/office/drawing/2014/main" id="{5EC3958C-5827-5449-B1AE-5A0DBCB17F58}"/>
              </a:ext>
            </a:extLst>
          </p:cNvPr>
          <p:cNvSpPr txBox="1"/>
          <p:nvPr/>
        </p:nvSpPr>
        <p:spPr>
          <a:xfrm>
            <a:off x="6756400" y="3268133"/>
            <a:ext cx="184731"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15591786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mat, inomhus, bord, sitter&#10;&#10;Automatiskt genererad beskrivning">
            <a:extLst>
              <a:ext uri="{FF2B5EF4-FFF2-40B4-BE49-F238E27FC236}">
                <a16:creationId xmlns:a16="http://schemas.microsoft.com/office/drawing/2014/main" id="{D31F4C70-11DE-416C-B17D-F92320EA5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23" y="3012499"/>
            <a:ext cx="6839740" cy="4009273"/>
          </a:xfrm>
          <a:prstGeom prst="rect">
            <a:avLst/>
          </a:prstGeom>
        </p:spPr>
      </p:pic>
      <p:sp>
        <p:nvSpPr>
          <p:cNvPr id="11" name="textruta 10">
            <a:extLst>
              <a:ext uri="{FF2B5EF4-FFF2-40B4-BE49-F238E27FC236}">
                <a16:creationId xmlns:a16="http://schemas.microsoft.com/office/drawing/2014/main" id="{71EFC92D-B4BC-4735-8BFE-CA6C61CB7FFB}"/>
              </a:ext>
            </a:extLst>
          </p:cNvPr>
          <p:cNvSpPr txBox="1"/>
          <p:nvPr/>
        </p:nvSpPr>
        <p:spPr>
          <a:xfrm>
            <a:off x="453763" y="474952"/>
            <a:ext cx="5032070" cy="2369880"/>
          </a:xfrm>
          <a:prstGeom prst="rect">
            <a:avLst/>
          </a:prstGeom>
          <a:noFill/>
        </p:spPr>
        <p:txBody>
          <a:bodyPr wrap="square" rtlCol="0">
            <a:spAutoFit/>
          </a:bodyPr>
          <a:lstStyle/>
          <a:p>
            <a:r>
              <a:rPr lang="sv-SE" sz="3200" u="sng" dirty="0">
                <a:latin typeface="Abadi Extra Light" panose="020B0204020104020204" pitchFamily="34" charset="0"/>
              </a:rPr>
              <a:t>Kopplat till marknad, Vilket behov har kunden idag?</a:t>
            </a:r>
          </a:p>
          <a:p>
            <a:r>
              <a:rPr lang="sv-SE" sz="2800" dirty="0">
                <a:latin typeface="Abadi Extra Light" panose="020B0204020104020204" pitchFamily="34" charset="0"/>
              </a:rPr>
              <a:t>Vilka köpvanor?</a:t>
            </a:r>
          </a:p>
          <a:p>
            <a:r>
              <a:rPr lang="sv-SE" sz="2800" dirty="0">
                <a:latin typeface="Abadi Extra Light" panose="020B0204020104020204" pitchFamily="34" charset="0"/>
              </a:rPr>
              <a:t>Tilläggsprodukter - tjänster?</a:t>
            </a:r>
          </a:p>
          <a:p>
            <a:r>
              <a:rPr lang="sv-SE" sz="2800" dirty="0">
                <a:latin typeface="Abadi Extra Light" panose="020B0204020104020204" pitchFamily="34" charset="0"/>
              </a:rPr>
              <a:t>Hållbarhet?</a:t>
            </a:r>
          </a:p>
        </p:txBody>
      </p:sp>
      <p:pic>
        <p:nvPicPr>
          <p:cNvPr id="1026" name="Picture 2" descr="Watersports Dubai - Jet Ski's - More Life VIP Luxury Experiences">
            <a:extLst>
              <a:ext uri="{FF2B5EF4-FFF2-40B4-BE49-F238E27FC236}">
                <a16:creationId xmlns:a16="http://schemas.microsoft.com/office/drawing/2014/main" id="{E852E6C9-37CA-4042-8060-D716B26B6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717" y="3022253"/>
            <a:ext cx="6014283" cy="4013167"/>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408739B3-6CD2-46C3-B247-4F5AC102E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0447" y="90775"/>
            <a:ext cx="1191553" cy="623850"/>
          </a:xfrm>
          <a:prstGeom prst="rect">
            <a:avLst/>
          </a:prstGeom>
        </p:spPr>
      </p:pic>
      <p:pic>
        <p:nvPicPr>
          <p:cNvPr id="6" name="Picture 2" descr="Image result for GLOBALA MÅL 2020">
            <a:extLst>
              <a:ext uri="{FF2B5EF4-FFF2-40B4-BE49-F238E27FC236}">
                <a16:creationId xmlns:a16="http://schemas.microsoft.com/office/drawing/2014/main" id="{650C67F2-B487-46AD-BDE8-AB286362AD5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19060" y="859665"/>
            <a:ext cx="3537345" cy="127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842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ritning&#10;&#10;Automatiskt genererad beskrivning">
            <a:extLst>
              <a:ext uri="{FF2B5EF4-FFF2-40B4-BE49-F238E27FC236}">
                <a16:creationId xmlns:a16="http://schemas.microsoft.com/office/drawing/2014/main" id="{FD71BEBF-AB13-4DE7-AF7D-7BB39966846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2305050" y="1143299"/>
            <a:ext cx="7443964" cy="4187230"/>
          </a:xfrm>
        </p:spPr>
      </p:pic>
      <p:pic>
        <p:nvPicPr>
          <p:cNvPr id="12" name="Bildobjekt 11">
            <a:extLst>
              <a:ext uri="{FF2B5EF4-FFF2-40B4-BE49-F238E27FC236}">
                <a16:creationId xmlns:a16="http://schemas.microsoft.com/office/drawing/2014/main" id="{9E67A7CD-C4F5-4835-9133-887455E16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14325"/>
            <a:ext cx="2590800" cy="2590800"/>
          </a:xfrm>
          <a:prstGeom prst="rect">
            <a:avLst/>
          </a:prstGeom>
        </p:spPr>
      </p:pic>
      <p:pic>
        <p:nvPicPr>
          <p:cNvPr id="14" name="Bildobjekt 13" descr="En bild som visar bord&#10;&#10;Automatiskt genererad beskrivning">
            <a:extLst>
              <a:ext uri="{FF2B5EF4-FFF2-40B4-BE49-F238E27FC236}">
                <a16:creationId xmlns:a16="http://schemas.microsoft.com/office/drawing/2014/main" id="{84A34D39-7D54-4959-94CD-33BE7DDF1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2012" y="0"/>
            <a:ext cx="3471863" cy="1814179"/>
          </a:xfrm>
          <a:prstGeom prst="rect">
            <a:avLst/>
          </a:prstGeom>
        </p:spPr>
      </p:pic>
      <p:pic>
        <p:nvPicPr>
          <p:cNvPr id="1026" name="Picture 2" descr="Monki">
            <a:extLst>
              <a:ext uri="{FF2B5EF4-FFF2-40B4-BE49-F238E27FC236}">
                <a16:creationId xmlns:a16="http://schemas.microsoft.com/office/drawing/2014/main" id="{29CE703D-3124-4EF7-A00B-69798B3F8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36173"/>
            <a:ext cx="24765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rket">
            <a:extLst>
              <a:ext uri="{FF2B5EF4-FFF2-40B4-BE49-F238E27FC236}">
                <a16:creationId xmlns:a16="http://schemas.microsoft.com/office/drawing/2014/main" id="{9CF46490-0187-48C4-B497-4FF4E69DC1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9487" y="4331108"/>
            <a:ext cx="3224388" cy="7082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m home logo">
            <a:extLst>
              <a:ext uri="{FF2B5EF4-FFF2-40B4-BE49-F238E27FC236}">
                <a16:creationId xmlns:a16="http://schemas.microsoft.com/office/drawing/2014/main" id="{AAB41C6E-C9EA-4640-AE94-DD0A77EC24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36" y="3526798"/>
            <a:ext cx="2962275" cy="2962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ther stories">
            <a:extLst>
              <a:ext uri="{FF2B5EF4-FFF2-40B4-BE49-F238E27FC236}">
                <a16:creationId xmlns:a16="http://schemas.microsoft.com/office/drawing/2014/main" id="{0FA7D22D-B6C2-44AA-985F-FEF4795FDD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9981" y="37051"/>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 found">
            <a:extLst>
              <a:ext uri="{FF2B5EF4-FFF2-40B4-BE49-F238E27FC236}">
                <a16:creationId xmlns:a16="http://schemas.microsoft.com/office/drawing/2014/main" id="{AB5F88AE-D1D3-4730-9D0F-AD4AD81A8C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6534" y="4685251"/>
            <a:ext cx="2275704" cy="1806909"/>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a:extLst>
              <a:ext uri="{FF2B5EF4-FFF2-40B4-BE49-F238E27FC236}">
                <a16:creationId xmlns:a16="http://schemas.microsoft.com/office/drawing/2014/main" id="{87CA04A8-A0F2-4A24-AC64-CE4C57E563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2322" y="6016005"/>
            <a:ext cx="1191553" cy="623850"/>
          </a:xfrm>
          <a:prstGeom prst="rect">
            <a:avLst/>
          </a:prstGeom>
        </p:spPr>
      </p:pic>
    </p:spTree>
    <p:extLst>
      <p:ext uri="{BB962C8B-B14F-4D97-AF65-F5344CB8AC3E}">
        <p14:creationId xmlns:p14="http://schemas.microsoft.com/office/powerpoint/2010/main" val="1288879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EA81DE-8FC7-4F0C-94B4-5238088B719B}"/>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F5ACDB3B-0B82-4F82-99DB-0656241D62D2}"/>
              </a:ext>
            </a:extLst>
          </p:cNvPr>
          <p:cNvSpPr>
            <a:spLocks noGrp="1"/>
          </p:cNvSpPr>
          <p:nvPr>
            <p:ph type="subTitle" idx="1"/>
          </p:nvPr>
        </p:nvSpPr>
        <p:spPr/>
        <p:txBody>
          <a:bodyPr/>
          <a:lstStyle/>
          <a:p>
            <a:endParaRPr lang="sv-SE"/>
          </a:p>
        </p:txBody>
      </p:sp>
      <p:sp>
        <p:nvSpPr>
          <p:cNvPr id="4" name="Platshållare för bild 3">
            <a:extLst>
              <a:ext uri="{FF2B5EF4-FFF2-40B4-BE49-F238E27FC236}">
                <a16:creationId xmlns:a16="http://schemas.microsoft.com/office/drawing/2014/main" id="{4E59A624-0133-45CE-AEA6-7745A73BED55}"/>
              </a:ext>
            </a:extLst>
          </p:cNvPr>
          <p:cNvSpPr>
            <a:spLocks noGrp="1"/>
          </p:cNvSpPr>
          <p:nvPr>
            <p:ph type="pic" sz="quarter" idx="13"/>
          </p:nvPr>
        </p:nvSpPr>
        <p:spPr/>
      </p:sp>
      <p:pic>
        <p:nvPicPr>
          <p:cNvPr id="4098" name="Picture 2" descr="The New Bugatti Chiron, a $2.6 Million Supercar | Fortune">
            <a:extLst>
              <a:ext uri="{FF2B5EF4-FFF2-40B4-BE49-F238E27FC236}">
                <a16:creationId xmlns:a16="http://schemas.microsoft.com/office/drawing/2014/main" id="{2507EED0-AFA0-40E3-A9DB-8D7FE3011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743"/>
            <a:ext cx="12191999" cy="7039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olkswagen Logo | Audi MediaCenter">
            <a:extLst>
              <a:ext uri="{FF2B5EF4-FFF2-40B4-BE49-F238E27FC236}">
                <a16:creationId xmlns:a16="http://schemas.microsoft.com/office/drawing/2014/main" id="{BA0E3837-B427-479E-9004-0BE7EFF836C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513" b="89893" l="10000" r="90000">
                        <a14:foregroundMark x1="41379" y1="9188" x2="50690" y2="7044"/>
                        <a14:foregroundMark x1="50690" y1="7044" x2="55517" y2="7198"/>
                        <a14:foregroundMark x1="55517" y1="7198" x2="56810" y2="9188"/>
                        <a14:foregroundMark x1="42845" y1="8270" x2="47155" y2="5513"/>
                        <a14:foregroundMark x1="47155" y1="5513" x2="48534" y2="6279"/>
                      </a14:backgroundRemoval>
                    </a14:imgEffect>
                  </a14:imgLayer>
                </a14:imgProps>
              </a:ext>
              <a:ext uri="{28A0092B-C50C-407E-A947-70E740481C1C}">
                <a14:useLocalDpi xmlns:a14="http://schemas.microsoft.com/office/drawing/2010/main" val="0"/>
              </a:ext>
            </a:extLst>
          </a:blip>
          <a:srcRect/>
          <a:stretch>
            <a:fillRect/>
          </a:stretch>
        </p:blipFill>
        <p:spPr bwMode="auto">
          <a:xfrm>
            <a:off x="4089417" y="3743331"/>
            <a:ext cx="4111639" cy="2314569"/>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a:extLst>
              <a:ext uri="{FF2B5EF4-FFF2-40B4-BE49-F238E27FC236}">
                <a16:creationId xmlns:a16="http://schemas.microsoft.com/office/drawing/2014/main" id="{EC25A12A-8CC5-4EB8-BA28-1A09963CA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2322" y="6016005"/>
            <a:ext cx="1191553" cy="623850"/>
          </a:xfrm>
          <a:prstGeom prst="rect">
            <a:avLst/>
          </a:prstGeom>
        </p:spPr>
      </p:pic>
    </p:spTree>
    <p:extLst>
      <p:ext uri="{BB962C8B-B14F-4D97-AF65-F5344CB8AC3E}">
        <p14:creationId xmlns:p14="http://schemas.microsoft.com/office/powerpoint/2010/main" val="357499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e Complete Audi Buying Guide: Every Model, Explained">
            <a:extLst>
              <a:ext uri="{FF2B5EF4-FFF2-40B4-BE49-F238E27FC236}">
                <a16:creationId xmlns:a16="http://schemas.microsoft.com/office/drawing/2014/main" id="{E2E5B8D4-D6B5-4050-9248-A076C586E8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290" r="-2" b="14252"/>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Volkswagen Turns Out The Lights On Beloved Beetle">
            <a:extLst>
              <a:ext uri="{FF2B5EF4-FFF2-40B4-BE49-F238E27FC236}">
                <a16:creationId xmlns:a16="http://schemas.microsoft.com/office/drawing/2014/main" id="{02F24D52-4610-4BF1-AD8F-FAB9A15168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1" r="-1" b="-1"/>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 name="Picture 8" descr="Lastbilar för fjärrtrafik, byggarbetsplatser och distributionstrafik | MAN  Lastbilar Sverige">
            <a:extLst>
              <a:ext uri="{FF2B5EF4-FFF2-40B4-BE49-F238E27FC236}">
                <a16:creationId xmlns:a16="http://schemas.microsoft.com/office/drawing/2014/main" id="{96028528-8EA1-421E-96A6-6D27E0C548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275" r="2" b="6342"/>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2020 Bugatti Chiron Review, Pricing, and Specs">
            <a:extLst>
              <a:ext uri="{FF2B5EF4-FFF2-40B4-BE49-F238E27FC236}">
                <a16:creationId xmlns:a16="http://schemas.microsoft.com/office/drawing/2014/main" id="{F55E4C0B-FA5F-4348-B74B-C422FE36C6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471" r="-2" b="20758"/>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3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D820814-710A-4936-A212-8F0563CF75D8}"/>
              </a:ext>
            </a:extLst>
          </p:cNvPr>
          <p:cNvSpPr txBox="1"/>
          <p:nvPr/>
        </p:nvSpPr>
        <p:spPr>
          <a:xfrm>
            <a:off x="4214773" y="2371091"/>
            <a:ext cx="3519288" cy="1323439"/>
          </a:xfrm>
          <a:prstGeom prst="rect">
            <a:avLst/>
          </a:prstGeom>
          <a:noFill/>
        </p:spPr>
        <p:txBody>
          <a:bodyPr wrap="square" rtlCol="0">
            <a:spAutoFit/>
          </a:bodyPr>
          <a:lstStyle/>
          <a:p>
            <a:pPr algn="ctr"/>
            <a:r>
              <a:rPr lang="sv-SE" sz="2000" dirty="0">
                <a:latin typeface="Abadi" panose="020B0604020104020204" pitchFamily="34" charset="0"/>
              </a:rPr>
              <a:t>Producent och konsument</a:t>
            </a:r>
          </a:p>
          <a:p>
            <a:pPr algn="ctr"/>
            <a:endParaRPr lang="sv-SE" sz="2000" dirty="0">
              <a:latin typeface="Abadi" panose="020B0604020104020204" pitchFamily="34" charset="0"/>
            </a:endParaRPr>
          </a:p>
          <a:p>
            <a:pPr algn="ctr"/>
            <a:r>
              <a:rPr lang="sv-SE" sz="2000" dirty="0">
                <a:latin typeface="Abadi" panose="020B0604020104020204" pitchFamily="34" charset="0"/>
              </a:rPr>
              <a:t>Kompromiss mellan vad du gillar och vad kunden vill ha.</a:t>
            </a:r>
          </a:p>
        </p:txBody>
      </p:sp>
      <p:pic>
        <p:nvPicPr>
          <p:cNvPr id="6146" name="Picture 2" descr="Gordon Ramsay - YouTube">
            <a:extLst>
              <a:ext uri="{FF2B5EF4-FFF2-40B4-BE49-F238E27FC236}">
                <a16:creationId xmlns:a16="http://schemas.microsoft.com/office/drawing/2014/main" id="{BE7064E7-4932-4E3C-837F-BFF0BB5CB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9" y="-29497"/>
            <a:ext cx="3519288" cy="35192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ood and Customer Service Skills Training">
            <a:extLst>
              <a:ext uri="{FF2B5EF4-FFF2-40B4-BE49-F238E27FC236}">
                <a16:creationId xmlns:a16="http://schemas.microsoft.com/office/drawing/2014/main" id="{75A87B36-D562-4057-ABE9-0AC3EAEF3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228" y="0"/>
            <a:ext cx="4214772" cy="237109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ow McDonald&amp;#39;s Corporation Makes Most of Its Money | The Motley Fool">
            <a:extLst>
              <a:ext uri="{FF2B5EF4-FFF2-40B4-BE49-F238E27FC236}">
                <a16:creationId xmlns:a16="http://schemas.microsoft.com/office/drawing/2014/main" id="{13B90906-2887-408F-9664-1023F0E02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228" y="4018007"/>
            <a:ext cx="4102073" cy="273008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view: In &amp;#39;The Founder&amp;#39; Backstabbing With Fries on the Side | Voice of  America - English">
            <a:extLst>
              <a:ext uri="{FF2B5EF4-FFF2-40B4-BE49-F238E27FC236}">
                <a16:creationId xmlns:a16="http://schemas.microsoft.com/office/drawing/2014/main" id="{5798A9D1-6845-4809-B9BB-373B5F273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476134"/>
            <a:ext cx="3558462" cy="2381865"/>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Köp Less is more här - BGA.SE">
            <a:extLst>
              <a:ext uri="{FF2B5EF4-FFF2-40B4-BE49-F238E27FC236}">
                <a16:creationId xmlns:a16="http://schemas.microsoft.com/office/drawing/2014/main" id="{1D9881E1-2668-4086-A085-47501D692E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4750" y="4018007"/>
            <a:ext cx="1337451" cy="133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59439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86900</TotalTime>
  <Words>1050</Words>
  <Application>Microsoft Office PowerPoint</Application>
  <PresentationFormat>Bredbild</PresentationFormat>
  <Paragraphs>158</Paragraphs>
  <Slides>14</Slides>
  <Notes>13</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14</vt:i4>
      </vt:variant>
    </vt:vector>
  </HeadingPairs>
  <TitlesOfParts>
    <vt:vector size="21" baseType="lpstr">
      <vt:lpstr>Meiryo</vt:lpstr>
      <vt:lpstr>Abadi</vt:lpstr>
      <vt:lpstr>Abadi Extra Light</vt:lpstr>
      <vt:lpstr>Arial</vt:lpstr>
      <vt:lpstr>Calibri</vt:lpstr>
      <vt:lpstr>Calibri Light</vt:lpstr>
      <vt:lpstr>Office-tema</vt:lpstr>
      <vt:lpstr>AFFÄRSIDÈ  En lösning, en möjlighet Tagande-Behov Regn Metafor. </vt:lpstr>
      <vt:lpstr>VAD?</vt:lpstr>
      <vt:lpstr>VEM?</vt:lpstr>
      <vt:lpstr>Hur ser marknaden ut just nu?  Hemkontor, Teams, Corona, IT för äldre,   Vad är unikt?  </vt:lpstr>
      <vt:lpstr>PowerPoint-presentation</vt:lpstr>
      <vt:lpstr>PowerPoint-presentation</vt:lpstr>
      <vt:lpstr>PowerPoint-presentation</vt:lpstr>
      <vt:lpstr>PowerPoint-presentation</vt:lpstr>
      <vt:lpstr>PowerPoint-presentation</vt:lpstr>
      <vt:lpstr>PowerPoint-presentation</vt:lpstr>
      <vt:lpstr>PowerPoint-presentation</vt:lpstr>
      <vt:lpstr>Sammanfatta</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 FRAM  ENTREPRENÖREN  INOM DIG</dc:title>
  <dc:creator>Abdulla Taha</dc:creator>
  <cp:lastModifiedBy>Abdulla Taha</cp:lastModifiedBy>
  <cp:revision>49</cp:revision>
  <dcterms:created xsi:type="dcterms:W3CDTF">2020-10-13T09:20:10Z</dcterms:created>
  <dcterms:modified xsi:type="dcterms:W3CDTF">2021-11-30T18:24:06Z</dcterms:modified>
</cp:coreProperties>
</file>