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941" r:id="rId2"/>
    <p:sldId id="912" r:id="rId3"/>
    <p:sldId id="921" r:id="rId4"/>
    <p:sldId id="934" r:id="rId5"/>
    <p:sldId id="922" r:id="rId6"/>
    <p:sldId id="923" r:id="rId7"/>
    <p:sldId id="924" r:id="rId8"/>
    <p:sldId id="929" r:id="rId9"/>
    <p:sldId id="920" r:id="rId10"/>
    <p:sldId id="937" r:id="rId11"/>
    <p:sldId id="930" r:id="rId12"/>
    <p:sldId id="931" r:id="rId13"/>
    <p:sldId id="933" r:id="rId14"/>
    <p:sldId id="940" r:id="rId15"/>
    <p:sldId id="936" r:id="rId16"/>
    <p:sldId id="257"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la Taha" initials="AT" lastIdx="1" clrIdx="0">
    <p:extLst>
      <p:ext uri="{19B8F6BF-5375-455C-9EA6-DF929625EA0E}">
        <p15:presenceInfo xmlns:p15="http://schemas.microsoft.com/office/powerpoint/2012/main" userId="Abdulla Ta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55932" autoAdjust="0"/>
  </p:normalViewPr>
  <p:slideViewPr>
    <p:cSldViewPr snapToGrid="0">
      <p:cViewPr varScale="1">
        <p:scale>
          <a:sx n="45" d="100"/>
          <a:sy n="45" d="100"/>
        </p:scale>
        <p:origin x="942" y="24"/>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43774C-8E62-4E29-BAD4-DD106F9E1891}" type="datetimeFigureOut">
              <a:rPr lang="sv-SE" smtClean="0"/>
              <a:t>2021-11-30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A8A01-1C0D-4D0C-8608-DE7449A8875E}" type="slidenum">
              <a:rPr lang="sv-SE" smtClean="0"/>
              <a:t>‹#›</a:t>
            </a:fld>
            <a:endParaRPr lang="sv-SE"/>
          </a:p>
        </p:txBody>
      </p:sp>
    </p:spTree>
    <p:extLst>
      <p:ext uri="{BB962C8B-B14F-4D97-AF65-F5344CB8AC3E}">
        <p14:creationId xmlns:p14="http://schemas.microsoft.com/office/powerpoint/2010/main" val="30835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OBS Anteckningarna innehåller inte hela innehållet. Detta är enbart presentations material till elever som har efterfrågat presentationerna och vill </a:t>
            </a:r>
            <a:r>
              <a:rPr lang="sv-SE"/>
              <a:t>minnas bilderna.</a:t>
            </a:r>
            <a:endParaRPr lang="sv-SE" dirty="0"/>
          </a:p>
        </p:txBody>
      </p:sp>
      <p:sp>
        <p:nvSpPr>
          <p:cNvPr id="4" name="Platshållare för bildnummer 3"/>
          <p:cNvSpPr>
            <a:spLocks noGrp="1"/>
          </p:cNvSpPr>
          <p:nvPr>
            <p:ph type="sldNum" sz="quarter" idx="5"/>
          </p:nvPr>
        </p:nvSpPr>
        <p:spPr/>
        <p:txBody>
          <a:bodyPr/>
          <a:lstStyle/>
          <a:p>
            <a:fld id="{822A8A01-1C0D-4D0C-8608-DE7449A8875E}" type="slidenum">
              <a:rPr lang="sv-SE" smtClean="0"/>
              <a:t>1</a:t>
            </a:fld>
            <a:endParaRPr lang="sv-SE"/>
          </a:p>
        </p:txBody>
      </p:sp>
    </p:spTree>
    <p:extLst>
      <p:ext uri="{BB962C8B-B14F-4D97-AF65-F5344CB8AC3E}">
        <p14:creationId xmlns:p14="http://schemas.microsoft.com/office/powerpoint/2010/main" val="162985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Åter till försäljning.</a:t>
            </a:r>
          </a:p>
          <a:p>
            <a:endParaRPr lang="sv-SE" dirty="0"/>
          </a:p>
          <a:p>
            <a:r>
              <a:rPr lang="sv-SE" dirty="0"/>
              <a:t>Försäljning är en dialog. Du lyssnar 80% och pratar 20%. Lyssna på vad kunden vill ha. Och </a:t>
            </a:r>
            <a:r>
              <a:rPr lang="sv-SE" dirty="0" err="1"/>
              <a:t>Pakatera</a:t>
            </a:r>
            <a:r>
              <a:rPr lang="sv-SE" dirty="0"/>
              <a:t> det i ditt huvud. Leverera försäljningen på bästa sätt så du uppfyller kundens behov. Va dig själv, Inte ”</a:t>
            </a:r>
            <a:r>
              <a:rPr lang="sv-SE" dirty="0" err="1"/>
              <a:t>Psuedo-proffesionell</a:t>
            </a:r>
            <a:r>
              <a:rPr lang="sv-SE" dirty="0"/>
              <a:t>”. Gulliga farbrorn är ett tryggare köp än </a:t>
            </a:r>
            <a:r>
              <a:rPr lang="sv-SE" dirty="0" err="1"/>
              <a:t>Rakaxlade</a:t>
            </a:r>
            <a:r>
              <a:rPr lang="sv-SE" dirty="0"/>
              <a:t> </a:t>
            </a:r>
            <a:r>
              <a:rPr lang="sv-SE" dirty="0" err="1"/>
              <a:t>hunken</a:t>
            </a:r>
            <a:r>
              <a:rPr lang="sv-SE" dirty="0"/>
              <a:t>. </a:t>
            </a:r>
          </a:p>
        </p:txBody>
      </p:sp>
      <p:sp>
        <p:nvSpPr>
          <p:cNvPr id="4" name="Platshållare för bildnummer 3"/>
          <p:cNvSpPr>
            <a:spLocks noGrp="1"/>
          </p:cNvSpPr>
          <p:nvPr>
            <p:ph type="sldNum" sz="quarter" idx="5"/>
          </p:nvPr>
        </p:nvSpPr>
        <p:spPr/>
        <p:txBody>
          <a:bodyPr/>
          <a:lstStyle/>
          <a:p>
            <a:fld id="{822A8A01-1C0D-4D0C-8608-DE7449A8875E}" type="slidenum">
              <a:rPr lang="sv-SE" smtClean="0"/>
              <a:t>11</a:t>
            </a:fld>
            <a:endParaRPr lang="sv-SE"/>
          </a:p>
        </p:txBody>
      </p:sp>
    </p:spTree>
    <p:extLst>
      <p:ext uri="{BB962C8B-B14F-4D97-AF65-F5344CB8AC3E}">
        <p14:creationId xmlns:p14="http://schemas.microsoft.com/office/powerpoint/2010/main" val="2704848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Försäljning,</a:t>
            </a:r>
          </a:p>
          <a:p>
            <a:endParaRPr lang="sv-SE" dirty="0"/>
          </a:p>
          <a:p>
            <a:r>
              <a:rPr lang="sv-SE" dirty="0"/>
              <a:t>Jordan </a:t>
            </a:r>
            <a:r>
              <a:rPr lang="sv-SE" dirty="0" err="1"/>
              <a:t>belfort</a:t>
            </a:r>
            <a:r>
              <a:rPr lang="sv-SE" dirty="0"/>
              <a:t>, Vargen från </a:t>
            </a:r>
            <a:r>
              <a:rPr lang="sv-SE" dirty="0" err="1"/>
              <a:t>wallstreet</a:t>
            </a:r>
            <a:r>
              <a:rPr lang="sv-SE" dirty="0"/>
              <a:t> beskriver försäljning på bästa sätt. Han ger en penna och ber personen att sälja den till honom</a:t>
            </a:r>
          </a:p>
          <a:p>
            <a:endParaRPr lang="sv-SE" dirty="0"/>
          </a:p>
          <a:p>
            <a:r>
              <a:rPr lang="sv-SE" dirty="0"/>
              <a:t>Knepet? Lyssna på kunden, Finns det ett behov. Sälj den, Finns det inte så gå vidare.</a:t>
            </a:r>
          </a:p>
          <a:p>
            <a:endParaRPr lang="sv-SE" dirty="0"/>
          </a:p>
        </p:txBody>
      </p:sp>
      <p:sp>
        <p:nvSpPr>
          <p:cNvPr id="4" name="Platshållare för bildnummer 3"/>
          <p:cNvSpPr>
            <a:spLocks noGrp="1"/>
          </p:cNvSpPr>
          <p:nvPr>
            <p:ph type="sldNum" sz="quarter" idx="5"/>
          </p:nvPr>
        </p:nvSpPr>
        <p:spPr/>
        <p:txBody>
          <a:bodyPr/>
          <a:lstStyle/>
          <a:p>
            <a:fld id="{822A8A01-1C0D-4D0C-8608-DE7449A8875E}" type="slidenum">
              <a:rPr lang="sv-SE" smtClean="0"/>
              <a:t>12</a:t>
            </a:fld>
            <a:endParaRPr lang="sv-SE"/>
          </a:p>
        </p:txBody>
      </p:sp>
    </p:spTree>
    <p:extLst>
      <p:ext uri="{BB962C8B-B14F-4D97-AF65-F5344CB8AC3E}">
        <p14:creationId xmlns:p14="http://schemas.microsoft.com/office/powerpoint/2010/main" val="1612992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Försäljningsövning</a:t>
            </a:r>
            <a:r>
              <a:rPr lang="sv-SE" dirty="0"/>
              <a:t>. </a:t>
            </a:r>
          </a:p>
          <a:p>
            <a:endParaRPr lang="sv-SE" dirty="0"/>
          </a:p>
          <a:p>
            <a:r>
              <a:rPr lang="sv-SE" dirty="0"/>
              <a:t>Försök att sälja er idé till din kompis. Kör rollspel. 1 och 1. Försök att ge feedback till varandra om vad som hade behövts för att bli övertalad. </a:t>
            </a:r>
          </a:p>
          <a:p>
            <a:endParaRPr lang="sv-SE" dirty="0"/>
          </a:p>
          <a:p>
            <a:endParaRPr lang="sv-SE" dirty="0"/>
          </a:p>
        </p:txBody>
      </p:sp>
      <p:sp>
        <p:nvSpPr>
          <p:cNvPr id="4" name="Platshållare för bildnummer 3"/>
          <p:cNvSpPr>
            <a:spLocks noGrp="1"/>
          </p:cNvSpPr>
          <p:nvPr>
            <p:ph type="sldNum" sz="quarter" idx="5"/>
          </p:nvPr>
        </p:nvSpPr>
        <p:spPr/>
        <p:txBody>
          <a:bodyPr/>
          <a:lstStyle/>
          <a:p>
            <a:fld id="{822A8A01-1C0D-4D0C-8608-DE7449A8875E}" type="slidenum">
              <a:rPr lang="sv-SE" smtClean="0"/>
              <a:t>13</a:t>
            </a:fld>
            <a:endParaRPr lang="sv-SE"/>
          </a:p>
        </p:txBody>
      </p:sp>
    </p:spTree>
    <p:extLst>
      <p:ext uri="{BB962C8B-B14F-4D97-AF65-F5344CB8AC3E}">
        <p14:creationId xmlns:p14="http://schemas.microsoft.com/office/powerpoint/2010/main" val="3103291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Konsultövning</a:t>
            </a:r>
          </a:p>
        </p:txBody>
      </p:sp>
      <p:sp>
        <p:nvSpPr>
          <p:cNvPr id="4" name="Platshållare för bildnummer 3"/>
          <p:cNvSpPr>
            <a:spLocks noGrp="1"/>
          </p:cNvSpPr>
          <p:nvPr>
            <p:ph type="sldNum" sz="quarter" idx="5"/>
          </p:nvPr>
        </p:nvSpPr>
        <p:spPr/>
        <p:txBody>
          <a:bodyPr/>
          <a:lstStyle/>
          <a:p>
            <a:fld id="{822A8A01-1C0D-4D0C-8608-DE7449A8875E}" type="slidenum">
              <a:rPr lang="sv-SE" smtClean="0"/>
              <a:t>14</a:t>
            </a:fld>
            <a:endParaRPr lang="sv-SE"/>
          </a:p>
        </p:txBody>
      </p:sp>
    </p:spTree>
    <p:extLst>
      <p:ext uri="{BB962C8B-B14F-4D97-AF65-F5344CB8AC3E}">
        <p14:creationId xmlns:p14="http://schemas.microsoft.com/office/powerpoint/2010/main" val="276907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2A8A01-1C0D-4D0C-8608-DE7449A8875E}" type="slidenum">
              <a:rPr lang="sv-SE" smtClean="0"/>
              <a:t>15</a:t>
            </a:fld>
            <a:endParaRPr lang="sv-SE"/>
          </a:p>
        </p:txBody>
      </p:sp>
    </p:spTree>
    <p:extLst>
      <p:ext uri="{BB962C8B-B14F-4D97-AF65-F5344CB8AC3E}">
        <p14:creationId xmlns:p14="http://schemas.microsoft.com/office/powerpoint/2010/main" val="2435359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är skillnaden mellan Marknadsföring och Försäljning?</a:t>
            </a:r>
          </a:p>
          <a:p>
            <a:endParaRPr lang="sv-SE" dirty="0"/>
          </a:p>
          <a:p>
            <a:r>
              <a:rPr lang="sv-SE" dirty="0"/>
              <a:t>Marknadsföring = Strategiska aktiviteter som företag gör för att fånga in nya eller gamla kunders intresse. Företag marknadsför sig även i syfte av att ge ett ansikte utåt och skapa goda kundrelationer.</a:t>
            </a:r>
          </a:p>
          <a:p>
            <a:endParaRPr lang="sv-SE" dirty="0"/>
          </a:p>
          <a:p>
            <a:r>
              <a:rPr lang="sv-SE" dirty="0"/>
              <a:t>Syftet är att fånga in nya och gamla kunder och påminna dem om ens företag. Och man marknadsför sig själv för att sprida ordet till potentiella kunder/partners.  Marknadsföring är ett </a:t>
            </a:r>
            <a:r>
              <a:rPr lang="sv-SE" dirty="0" err="1"/>
              <a:t>långsktigt</a:t>
            </a:r>
            <a:r>
              <a:rPr lang="sv-SE" dirty="0"/>
              <a:t> arbeta och det är svår att veta exakt vad du vinner på marknadsföring.</a:t>
            </a:r>
          </a:p>
          <a:p>
            <a:endParaRPr lang="sv-SE" dirty="0"/>
          </a:p>
          <a:p>
            <a:r>
              <a:rPr lang="sv-SE" dirty="0"/>
              <a:t>Marknadsföring är verktyget till din försäljning. Okej nu när ni har marknadsfört och kunderna står i er DMs, Framför er i skolan, på er butik. Hur ska ni sälja in det?</a:t>
            </a:r>
          </a:p>
          <a:p>
            <a:endParaRPr lang="sv-SE" dirty="0"/>
          </a:p>
          <a:p>
            <a:r>
              <a:rPr lang="sv-SE" dirty="0"/>
              <a:t>Försäljning är själva bemötandet när kunden har attraherats till din produkt/tjänst. Under försäljningsbiten är den viktigaste punkten att analysera vad kunden har för behov. </a:t>
            </a:r>
          </a:p>
          <a:p>
            <a:endParaRPr lang="sv-SE" dirty="0"/>
          </a:p>
          <a:p>
            <a:r>
              <a:rPr lang="sv-SE" dirty="0"/>
              <a:t>Skillnaden mellan en försäljning och en </a:t>
            </a:r>
            <a:r>
              <a:rPr lang="sv-SE" dirty="0" err="1"/>
              <a:t>coldcall</a:t>
            </a:r>
            <a:r>
              <a:rPr lang="sv-SE" dirty="0"/>
              <a:t> är skillnad, Cold Calls/ telefonförsäljning försöker du göra allt för att få ditt sälj. Där är alla dina potentiella kunder. Men i den försäljningen ni gör är det viktigt med att behålla kunden i en </a:t>
            </a:r>
            <a:r>
              <a:rPr lang="sv-SE" dirty="0" err="1"/>
              <a:t>längreperiod</a:t>
            </a:r>
            <a:r>
              <a:rPr lang="sv-SE" dirty="0"/>
              <a:t> och sälja till din kundgrupp. Handlar om att etablera relationer.</a:t>
            </a:r>
          </a:p>
          <a:p>
            <a:endParaRPr lang="sv-SE" dirty="0"/>
          </a:p>
          <a:p>
            <a:r>
              <a:rPr lang="sv-SE" dirty="0"/>
              <a:t>I en försäljning får du direkt intäkt, i Marknadsföring vet du ej om du genererat något direkt.</a:t>
            </a:r>
          </a:p>
        </p:txBody>
      </p:sp>
      <p:sp>
        <p:nvSpPr>
          <p:cNvPr id="4" name="Platshållare för bildnummer 3"/>
          <p:cNvSpPr>
            <a:spLocks noGrp="1"/>
          </p:cNvSpPr>
          <p:nvPr>
            <p:ph type="sldNum" sz="quarter" idx="5"/>
          </p:nvPr>
        </p:nvSpPr>
        <p:spPr/>
        <p:txBody>
          <a:bodyPr/>
          <a:lstStyle/>
          <a:p>
            <a:fld id="{822A8A01-1C0D-4D0C-8608-DE7449A8875E}" type="slidenum">
              <a:rPr lang="sv-SE" smtClean="0"/>
              <a:t>2</a:t>
            </a:fld>
            <a:endParaRPr lang="sv-SE"/>
          </a:p>
        </p:txBody>
      </p:sp>
    </p:spTree>
    <p:extLst>
      <p:ext uri="{BB962C8B-B14F-4D97-AF65-F5344CB8AC3E}">
        <p14:creationId xmlns:p14="http://schemas.microsoft.com/office/powerpoint/2010/main" val="11485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Marknadsföring ändras med tiden. </a:t>
            </a:r>
          </a:p>
          <a:p>
            <a:r>
              <a:rPr lang="sv-SE" dirty="0"/>
              <a:t>Idag= </a:t>
            </a:r>
            <a:r>
              <a:rPr lang="sv-SE" dirty="0" err="1"/>
              <a:t>lättillänglig</a:t>
            </a:r>
            <a:r>
              <a:rPr lang="sv-SE" dirty="0"/>
              <a:t>, gratis. Till skillnad från innan med 100k per notis på tidning. </a:t>
            </a:r>
            <a:r>
              <a:rPr lang="sv-SE" dirty="0" err="1"/>
              <a:t>Influencers</a:t>
            </a:r>
            <a:r>
              <a:rPr lang="sv-SE" dirty="0"/>
              <a:t>, stor påverkan. Idag är det en trend att vara en del av </a:t>
            </a:r>
            <a:r>
              <a:rPr lang="sv-SE" dirty="0" err="1"/>
              <a:t>communityn</a:t>
            </a:r>
            <a:r>
              <a:rPr lang="sv-SE" dirty="0"/>
              <a:t>. </a:t>
            </a:r>
          </a:p>
          <a:p>
            <a:r>
              <a:rPr lang="sv-SE" dirty="0"/>
              <a:t>Varje plattform har en möjlig kundkrets. Du får göra den undersökningen. Viktigt att man är en del av </a:t>
            </a:r>
            <a:r>
              <a:rPr lang="sv-SE" dirty="0" err="1"/>
              <a:t>communityn</a:t>
            </a:r>
            <a:r>
              <a:rPr lang="sv-SE" dirty="0"/>
              <a:t>. Om du ska marknadsföra ”skönhetsprodukter” så får du också använda dem för att skapa trovärdighet</a:t>
            </a:r>
          </a:p>
        </p:txBody>
      </p:sp>
      <p:sp>
        <p:nvSpPr>
          <p:cNvPr id="4" name="Platshållare för bildnummer 3"/>
          <p:cNvSpPr>
            <a:spLocks noGrp="1"/>
          </p:cNvSpPr>
          <p:nvPr>
            <p:ph type="sldNum" sz="quarter" idx="5"/>
          </p:nvPr>
        </p:nvSpPr>
        <p:spPr/>
        <p:txBody>
          <a:bodyPr/>
          <a:lstStyle/>
          <a:p>
            <a:fld id="{822A8A01-1C0D-4D0C-8608-DE7449A8875E}" type="slidenum">
              <a:rPr lang="sv-SE" smtClean="0"/>
              <a:t>3</a:t>
            </a:fld>
            <a:endParaRPr lang="sv-SE"/>
          </a:p>
        </p:txBody>
      </p:sp>
    </p:spTree>
    <p:extLst>
      <p:ext uri="{BB962C8B-B14F-4D97-AF65-F5344CB8AC3E}">
        <p14:creationId xmlns:p14="http://schemas.microsoft.com/office/powerpoint/2010/main" val="685670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Kylie </a:t>
            </a:r>
            <a:r>
              <a:rPr lang="sv-SE" dirty="0" err="1"/>
              <a:t>Jenner</a:t>
            </a:r>
            <a:r>
              <a:rPr lang="sv-SE" dirty="0"/>
              <a:t>, En stor marknadsförare. Världens yngsta miljardär. Skapade Kylie </a:t>
            </a:r>
            <a:r>
              <a:rPr lang="sv-SE" dirty="0" err="1"/>
              <a:t>cosmetics</a:t>
            </a:r>
            <a:r>
              <a:rPr lang="sv-SE" dirty="0"/>
              <a:t>. Hon har en stor följarskala som litar på hennes bedömningar och därför är lojala följare. Hennes utbud blev slutsåld gång på gång tills hon sålde tillslut företaget för flera hundra miljoner dollar.</a:t>
            </a:r>
          </a:p>
        </p:txBody>
      </p:sp>
      <p:sp>
        <p:nvSpPr>
          <p:cNvPr id="4" name="Platshållare för bildnummer 3"/>
          <p:cNvSpPr>
            <a:spLocks noGrp="1"/>
          </p:cNvSpPr>
          <p:nvPr>
            <p:ph type="sldNum" sz="quarter" idx="5"/>
          </p:nvPr>
        </p:nvSpPr>
        <p:spPr/>
        <p:txBody>
          <a:bodyPr/>
          <a:lstStyle/>
          <a:p>
            <a:fld id="{822A8A01-1C0D-4D0C-8608-DE7449A8875E}" type="slidenum">
              <a:rPr lang="sv-SE" smtClean="0"/>
              <a:t>4</a:t>
            </a:fld>
            <a:endParaRPr lang="sv-SE"/>
          </a:p>
        </p:txBody>
      </p:sp>
    </p:spTree>
    <p:extLst>
      <p:ext uri="{BB962C8B-B14F-4D97-AF65-F5344CB8AC3E}">
        <p14:creationId xmlns:p14="http://schemas.microsoft.com/office/powerpoint/2010/main" val="260278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Annan bra marknadsföring ligger också i din idé. Har du en bra lokal, en bra </a:t>
            </a:r>
            <a:r>
              <a:rPr lang="sv-SE" dirty="0" err="1"/>
              <a:t>Instagramsida</a:t>
            </a:r>
            <a:r>
              <a:rPr lang="sv-SE" dirty="0"/>
              <a:t> med många följare (Internetbutik) så är det en stor fördel till din marknadsföring. Har du en bra produkt som säljer sig själv till din målgrupp? Då är det mun till mun som gäller. Ordet sprids av sig själv. Många av oss tar våra rekommendationer från våra nära och kära för att det kan finnas lite för många alternativ där ute. Bra mun till Mun kommer även från bra kundservice också. Glöm ej</a:t>
            </a:r>
          </a:p>
        </p:txBody>
      </p:sp>
      <p:sp>
        <p:nvSpPr>
          <p:cNvPr id="4" name="Platshållare för bildnummer 3"/>
          <p:cNvSpPr>
            <a:spLocks noGrp="1"/>
          </p:cNvSpPr>
          <p:nvPr>
            <p:ph type="sldNum" sz="quarter" idx="5"/>
          </p:nvPr>
        </p:nvSpPr>
        <p:spPr/>
        <p:txBody>
          <a:bodyPr/>
          <a:lstStyle/>
          <a:p>
            <a:fld id="{822A8A01-1C0D-4D0C-8608-DE7449A8875E}" type="slidenum">
              <a:rPr lang="sv-SE" smtClean="0"/>
              <a:t>5</a:t>
            </a:fld>
            <a:endParaRPr lang="sv-SE"/>
          </a:p>
        </p:txBody>
      </p:sp>
    </p:spTree>
    <p:extLst>
      <p:ext uri="{BB962C8B-B14F-4D97-AF65-F5344CB8AC3E}">
        <p14:creationId xmlns:p14="http://schemas.microsoft.com/office/powerpoint/2010/main" val="2219746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Guerilla Marknadsföring. </a:t>
            </a:r>
            <a:r>
              <a:rPr lang="sv-SE" dirty="0" err="1"/>
              <a:t>Redbull</a:t>
            </a:r>
            <a:r>
              <a:rPr lang="sv-SE" dirty="0"/>
              <a:t> placerade deras tomma burkar runt om i klubbar för att framstå som mer populära.</a:t>
            </a:r>
          </a:p>
          <a:p>
            <a:r>
              <a:rPr lang="sv-SE" dirty="0"/>
              <a:t>Se McDonalds bild.</a:t>
            </a:r>
          </a:p>
          <a:p>
            <a:endParaRPr lang="sv-SE" dirty="0"/>
          </a:p>
          <a:p>
            <a:r>
              <a:rPr lang="sv-SE" dirty="0"/>
              <a:t>Direkt </a:t>
            </a:r>
            <a:r>
              <a:rPr lang="sv-SE" dirty="0" err="1"/>
              <a:t>markandsföring</a:t>
            </a:r>
            <a:r>
              <a:rPr lang="sv-SE" dirty="0"/>
              <a:t> = sök upp dina kunder genom </a:t>
            </a:r>
            <a:r>
              <a:rPr lang="sv-SE" dirty="0" err="1"/>
              <a:t>hashtaggar</a:t>
            </a:r>
            <a:r>
              <a:rPr lang="sv-SE" dirty="0"/>
              <a:t> och skriv direkt till dem. Ge iväg vouchers till första köpare och skapa även </a:t>
            </a:r>
            <a:r>
              <a:rPr lang="sv-SE" dirty="0" err="1"/>
              <a:t>giveaways</a:t>
            </a:r>
            <a:r>
              <a:rPr lang="sv-SE" dirty="0"/>
              <a:t> där man taggar och delar. </a:t>
            </a:r>
          </a:p>
        </p:txBody>
      </p:sp>
      <p:sp>
        <p:nvSpPr>
          <p:cNvPr id="4" name="Platshållare för bildnummer 3"/>
          <p:cNvSpPr>
            <a:spLocks noGrp="1"/>
          </p:cNvSpPr>
          <p:nvPr>
            <p:ph type="sldNum" sz="quarter" idx="5"/>
          </p:nvPr>
        </p:nvSpPr>
        <p:spPr/>
        <p:txBody>
          <a:bodyPr/>
          <a:lstStyle/>
          <a:p>
            <a:fld id="{822A8A01-1C0D-4D0C-8608-DE7449A8875E}" type="slidenum">
              <a:rPr lang="sv-SE" smtClean="0"/>
              <a:t>6</a:t>
            </a:fld>
            <a:endParaRPr lang="sv-SE"/>
          </a:p>
        </p:txBody>
      </p:sp>
    </p:spTree>
    <p:extLst>
      <p:ext uri="{BB962C8B-B14F-4D97-AF65-F5344CB8AC3E}">
        <p14:creationId xmlns:p14="http://schemas.microsoft.com/office/powerpoint/2010/main" val="1520990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Hur ditt företag behandlar kunden är en stor potential för marknadsföring. Kunder kollar på </a:t>
            </a:r>
            <a:r>
              <a:rPr lang="sv-SE" dirty="0" err="1"/>
              <a:t>reviews</a:t>
            </a:r>
            <a:r>
              <a:rPr lang="sv-SE" dirty="0"/>
              <a:t> och hur du behandlar kunderna. Vem du är som person representerar ditt företag.</a:t>
            </a:r>
          </a:p>
          <a:p>
            <a:endParaRPr lang="sv-SE" dirty="0"/>
          </a:p>
          <a:p>
            <a:r>
              <a:rPr lang="sv-SE" dirty="0"/>
              <a:t>I detta fall är det en kund som är </a:t>
            </a:r>
            <a:r>
              <a:rPr lang="sv-SE" dirty="0" err="1"/>
              <a:t>missnjöd</a:t>
            </a:r>
            <a:r>
              <a:rPr lang="sv-SE" dirty="0"/>
              <a:t> </a:t>
            </a:r>
            <a:r>
              <a:rPr lang="sv-SE" dirty="0" err="1"/>
              <a:t>pga</a:t>
            </a:r>
            <a:r>
              <a:rPr lang="sv-SE" dirty="0"/>
              <a:t> leverans. </a:t>
            </a:r>
            <a:r>
              <a:rPr lang="sv-SE" dirty="0" err="1"/>
              <a:t>Zappos</a:t>
            </a:r>
            <a:r>
              <a:rPr lang="sv-SE" dirty="0"/>
              <a:t> har gett dem 500 kr kupong, Kunden är inte nöjd. Men </a:t>
            </a:r>
            <a:r>
              <a:rPr lang="sv-SE" dirty="0" err="1"/>
              <a:t>Zappos</a:t>
            </a:r>
            <a:r>
              <a:rPr lang="sv-SE" dirty="0"/>
              <a:t> försöker fortfarande göra kunden nöjd med </a:t>
            </a:r>
            <a:r>
              <a:rPr lang="sv-SE" dirty="0" err="1"/>
              <a:t>beklagelser</a:t>
            </a:r>
            <a:r>
              <a:rPr lang="sv-SE" dirty="0"/>
              <a:t> osv.  Fantastisk service.</a:t>
            </a:r>
          </a:p>
        </p:txBody>
      </p:sp>
      <p:sp>
        <p:nvSpPr>
          <p:cNvPr id="4" name="Platshållare för bildnummer 3"/>
          <p:cNvSpPr>
            <a:spLocks noGrp="1"/>
          </p:cNvSpPr>
          <p:nvPr>
            <p:ph type="sldNum" sz="quarter" idx="5"/>
          </p:nvPr>
        </p:nvSpPr>
        <p:spPr/>
        <p:txBody>
          <a:bodyPr/>
          <a:lstStyle/>
          <a:p>
            <a:fld id="{822A8A01-1C0D-4D0C-8608-DE7449A8875E}" type="slidenum">
              <a:rPr lang="sv-SE" smtClean="0"/>
              <a:t>7</a:t>
            </a:fld>
            <a:endParaRPr lang="sv-SE"/>
          </a:p>
        </p:txBody>
      </p:sp>
    </p:spTree>
    <p:extLst>
      <p:ext uri="{BB962C8B-B14F-4D97-AF65-F5344CB8AC3E}">
        <p14:creationId xmlns:p14="http://schemas.microsoft.com/office/powerpoint/2010/main" val="1702910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Ínnan</a:t>
            </a:r>
            <a:r>
              <a:rPr lang="sv-SE" dirty="0"/>
              <a:t> man sätter igång sin marknadsföring så måste man veta, vad vill man förmedla. Är det din butik eller en specifik produkt som du säljer exklusivt.  Hur mycket kan du lägga på marknadsföringen? Hur länge ska du marknadsföra din produkt? </a:t>
            </a:r>
          </a:p>
          <a:p>
            <a:endParaRPr lang="sv-SE" dirty="0"/>
          </a:p>
          <a:p>
            <a:r>
              <a:rPr lang="sv-SE" dirty="0"/>
              <a:t>Återigen, Målgrupp, Väldigt viktig. Var hänger din målgrupp? Är dem på Facebook, </a:t>
            </a:r>
            <a:r>
              <a:rPr lang="sv-SE" dirty="0" err="1"/>
              <a:t>Insta</a:t>
            </a:r>
            <a:r>
              <a:rPr lang="sv-SE" dirty="0"/>
              <a:t>, </a:t>
            </a:r>
            <a:r>
              <a:rPr lang="sv-SE" dirty="0" err="1"/>
              <a:t>Snap</a:t>
            </a:r>
            <a:r>
              <a:rPr lang="sv-SE" dirty="0"/>
              <a:t>, eller på </a:t>
            </a:r>
            <a:r>
              <a:rPr lang="sv-SE" dirty="0" err="1"/>
              <a:t>bingot</a:t>
            </a:r>
            <a:r>
              <a:rPr lang="sv-SE" dirty="0"/>
              <a:t>. Du får sikta in rätt på marknadsföringen. </a:t>
            </a:r>
          </a:p>
          <a:p>
            <a:endParaRPr lang="sv-SE" dirty="0"/>
          </a:p>
          <a:p>
            <a:r>
              <a:rPr lang="sv-SE" dirty="0"/>
              <a:t>I ett nytt företag så vill man sprida allmän info om sig själv. Man vill locka till sig potentiella följare. Längre in behöver man en annan strategi.</a:t>
            </a:r>
          </a:p>
        </p:txBody>
      </p:sp>
      <p:sp>
        <p:nvSpPr>
          <p:cNvPr id="4" name="Platshållare för bildnummer 3"/>
          <p:cNvSpPr>
            <a:spLocks noGrp="1"/>
          </p:cNvSpPr>
          <p:nvPr>
            <p:ph type="sldNum" sz="quarter" idx="5"/>
          </p:nvPr>
        </p:nvSpPr>
        <p:spPr/>
        <p:txBody>
          <a:bodyPr/>
          <a:lstStyle/>
          <a:p>
            <a:fld id="{822A8A01-1C0D-4D0C-8608-DE7449A8875E}" type="slidenum">
              <a:rPr lang="sv-SE" smtClean="0"/>
              <a:t>9</a:t>
            </a:fld>
            <a:endParaRPr lang="sv-SE"/>
          </a:p>
        </p:txBody>
      </p:sp>
    </p:spTree>
    <p:extLst>
      <p:ext uri="{BB962C8B-B14F-4D97-AF65-F5344CB8AC3E}">
        <p14:creationId xmlns:p14="http://schemas.microsoft.com/office/powerpoint/2010/main" val="427441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22A8A01-1C0D-4D0C-8608-DE7449A8875E}" type="slidenum">
              <a:rPr lang="sv-SE" smtClean="0"/>
              <a:t>10</a:t>
            </a:fld>
            <a:endParaRPr lang="sv-SE"/>
          </a:p>
        </p:txBody>
      </p:sp>
    </p:spTree>
    <p:extLst>
      <p:ext uri="{BB962C8B-B14F-4D97-AF65-F5344CB8AC3E}">
        <p14:creationId xmlns:p14="http://schemas.microsoft.com/office/powerpoint/2010/main" val="656918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2C91DE-D0C0-4A54-8B72-F89F7F4FA44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8EF67FA-3FA2-4242-AC4C-D2FA766314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D8B4A71C-83DB-4936-B144-9414EA7EB529}"/>
              </a:ext>
            </a:extLst>
          </p:cNvPr>
          <p:cNvSpPr>
            <a:spLocks noGrp="1"/>
          </p:cNvSpPr>
          <p:nvPr>
            <p:ph type="dt" sz="half" idx="10"/>
          </p:nvPr>
        </p:nvSpPr>
        <p:spPr/>
        <p:txBody>
          <a:bodyPr/>
          <a:lstStyle/>
          <a:p>
            <a:fld id="{4690F2A2-BA06-48F0-8574-647078B327D4}" type="datetimeFigureOut">
              <a:rPr lang="sv-SE" smtClean="0"/>
              <a:t>2021-11-30</a:t>
            </a:fld>
            <a:endParaRPr lang="sv-SE"/>
          </a:p>
        </p:txBody>
      </p:sp>
      <p:sp>
        <p:nvSpPr>
          <p:cNvPr id="5" name="Platshållare för sidfot 4">
            <a:extLst>
              <a:ext uri="{FF2B5EF4-FFF2-40B4-BE49-F238E27FC236}">
                <a16:creationId xmlns:a16="http://schemas.microsoft.com/office/drawing/2014/main" id="{129B1C97-5207-4A85-93D5-AB5D8728882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3D56BC8-E78D-4F06-AED9-14B419999184}"/>
              </a:ext>
            </a:extLst>
          </p:cNvPr>
          <p:cNvSpPr>
            <a:spLocks noGrp="1"/>
          </p:cNvSpPr>
          <p:nvPr>
            <p:ph type="sldNum" sz="quarter" idx="12"/>
          </p:nvPr>
        </p:nvSpPr>
        <p:spPr/>
        <p:txBody>
          <a:bodyPr/>
          <a:lstStyle/>
          <a:p>
            <a:fld id="{DBAFCD9B-EE00-4153-AE6F-7840C2BB5715}" type="slidenum">
              <a:rPr lang="sv-SE" smtClean="0"/>
              <a:t>‹#›</a:t>
            </a:fld>
            <a:endParaRPr lang="sv-SE"/>
          </a:p>
        </p:txBody>
      </p:sp>
    </p:spTree>
    <p:extLst>
      <p:ext uri="{BB962C8B-B14F-4D97-AF65-F5344CB8AC3E}">
        <p14:creationId xmlns:p14="http://schemas.microsoft.com/office/powerpoint/2010/main" val="51394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947854-D7A4-48AF-A8D8-B7D82B9729B8}"/>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47A8DB4-B226-43AF-A350-37ADB18D655A}"/>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24AAB9B-C7A6-45B2-B940-7C557B57B8CA}"/>
              </a:ext>
            </a:extLst>
          </p:cNvPr>
          <p:cNvSpPr>
            <a:spLocks noGrp="1"/>
          </p:cNvSpPr>
          <p:nvPr>
            <p:ph type="dt" sz="half" idx="10"/>
          </p:nvPr>
        </p:nvSpPr>
        <p:spPr/>
        <p:txBody>
          <a:bodyPr/>
          <a:lstStyle/>
          <a:p>
            <a:fld id="{4690F2A2-BA06-48F0-8574-647078B327D4}" type="datetimeFigureOut">
              <a:rPr lang="sv-SE" smtClean="0"/>
              <a:t>2021-11-30</a:t>
            </a:fld>
            <a:endParaRPr lang="sv-SE"/>
          </a:p>
        </p:txBody>
      </p:sp>
      <p:sp>
        <p:nvSpPr>
          <p:cNvPr id="5" name="Platshållare för sidfot 4">
            <a:extLst>
              <a:ext uri="{FF2B5EF4-FFF2-40B4-BE49-F238E27FC236}">
                <a16:creationId xmlns:a16="http://schemas.microsoft.com/office/drawing/2014/main" id="{D5CDFC40-8DED-4BEC-9678-BC04E24C54B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20AF464-F2C5-446E-8933-4573DBB2B18B}"/>
              </a:ext>
            </a:extLst>
          </p:cNvPr>
          <p:cNvSpPr>
            <a:spLocks noGrp="1"/>
          </p:cNvSpPr>
          <p:nvPr>
            <p:ph type="sldNum" sz="quarter" idx="12"/>
          </p:nvPr>
        </p:nvSpPr>
        <p:spPr/>
        <p:txBody>
          <a:bodyPr/>
          <a:lstStyle/>
          <a:p>
            <a:fld id="{DBAFCD9B-EE00-4153-AE6F-7840C2BB5715}" type="slidenum">
              <a:rPr lang="sv-SE" smtClean="0"/>
              <a:t>‹#›</a:t>
            </a:fld>
            <a:endParaRPr lang="sv-SE"/>
          </a:p>
        </p:txBody>
      </p:sp>
    </p:spTree>
    <p:extLst>
      <p:ext uri="{BB962C8B-B14F-4D97-AF65-F5344CB8AC3E}">
        <p14:creationId xmlns:p14="http://schemas.microsoft.com/office/powerpoint/2010/main" val="3954389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6C0B4E1E-06D3-4B38-AD36-0B4B6322958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E7DF719-1D15-40C4-B153-44B26C39ED10}"/>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AE2E1D8-C8E6-4AB6-8403-F56AE39C97A4}"/>
              </a:ext>
            </a:extLst>
          </p:cNvPr>
          <p:cNvSpPr>
            <a:spLocks noGrp="1"/>
          </p:cNvSpPr>
          <p:nvPr>
            <p:ph type="dt" sz="half" idx="10"/>
          </p:nvPr>
        </p:nvSpPr>
        <p:spPr/>
        <p:txBody>
          <a:bodyPr/>
          <a:lstStyle/>
          <a:p>
            <a:fld id="{4690F2A2-BA06-48F0-8574-647078B327D4}" type="datetimeFigureOut">
              <a:rPr lang="sv-SE" smtClean="0"/>
              <a:t>2021-11-30</a:t>
            </a:fld>
            <a:endParaRPr lang="sv-SE"/>
          </a:p>
        </p:txBody>
      </p:sp>
      <p:sp>
        <p:nvSpPr>
          <p:cNvPr id="5" name="Platshållare för sidfot 4">
            <a:extLst>
              <a:ext uri="{FF2B5EF4-FFF2-40B4-BE49-F238E27FC236}">
                <a16:creationId xmlns:a16="http://schemas.microsoft.com/office/drawing/2014/main" id="{4CF5EB6F-6B17-4412-9CBF-97026ABFBC6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EC972C7-E23C-4943-B9B0-CB8679E0030D}"/>
              </a:ext>
            </a:extLst>
          </p:cNvPr>
          <p:cNvSpPr>
            <a:spLocks noGrp="1"/>
          </p:cNvSpPr>
          <p:nvPr>
            <p:ph type="sldNum" sz="quarter" idx="12"/>
          </p:nvPr>
        </p:nvSpPr>
        <p:spPr/>
        <p:txBody>
          <a:bodyPr/>
          <a:lstStyle/>
          <a:p>
            <a:fld id="{DBAFCD9B-EE00-4153-AE6F-7840C2BB5715}" type="slidenum">
              <a:rPr lang="sv-SE" smtClean="0"/>
              <a:t>‹#›</a:t>
            </a:fld>
            <a:endParaRPr lang="sv-SE"/>
          </a:p>
        </p:txBody>
      </p:sp>
    </p:spTree>
    <p:extLst>
      <p:ext uri="{BB962C8B-B14F-4D97-AF65-F5344CB8AC3E}">
        <p14:creationId xmlns:p14="http://schemas.microsoft.com/office/powerpoint/2010/main" val="1364455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253A07-DE3E-C74D-B21B-931FA1B7137D}"/>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08659EDC-1B59-6E4A-B65A-868401034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DA42680-A728-934D-9D17-EC0C29135FCE}"/>
              </a:ext>
            </a:extLst>
          </p:cNvPr>
          <p:cNvSpPr>
            <a:spLocks noGrp="1"/>
          </p:cNvSpPr>
          <p:nvPr>
            <p:ph type="dt" sz="half" idx="10"/>
          </p:nvPr>
        </p:nvSpPr>
        <p:spPr/>
        <p:txBody>
          <a:bodyPr/>
          <a:lstStyle/>
          <a:p>
            <a:fld id="{660282BC-D7CA-5446-915C-BECCAA25F19D}" type="datetimeFigureOut">
              <a:rPr lang="sv-SE" smtClean="0"/>
              <a:t>2021-11-30</a:t>
            </a:fld>
            <a:endParaRPr lang="sv-SE" dirty="0"/>
          </a:p>
        </p:txBody>
      </p:sp>
      <p:sp>
        <p:nvSpPr>
          <p:cNvPr id="5" name="Platshållare för sidfot 4">
            <a:extLst>
              <a:ext uri="{FF2B5EF4-FFF2-40B4-BE49-F238E27FC236}">
                <a16:creationId xmlns:a16="http://schemas.microsoft.com/office/drawing/2014/main" id="{EF7B5C1D-9E74-6B45-A10F-FFCF12F31431}"/>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4CE46C30-CED9-2146-AFD5-0A446AFF54D6}"/>
              </a:ext>
            </a:extLst>
          </p:cNvPr>
          <p:cNvSpPr>
            <a:spLocks noGrp="1"/>
          </p:cNvSpPr>
          <p:nvPr>
            <p:ph type="sldNum" sz="quarter" idx="12"/>
          </p:nvPr>
        </p:nvSpPr>
        <p:spPr/>
        <p:txBody>
          <a:bodyPr/>
          <a:lstStyle/>
          <a:p>
            <a:fld id="{3C92060D-AB6B-804D-A82F-E369D07B8C30}" type="slidenum">
              <a:rPr lang="sv-SE" smtClean="0"/>
              <a:t>‹#›</a:t>
            </a:fld>
            <a:endParaRPr lang="sv-SE" dirty="0"/>
          </a:p>
        </p:txBody>
      </p:sp>
      <p:sp>
        <p:nvSpPr>
          <p:cNvPr id="8" name="Platshållare för bild 7">
            <a:extLst>
              <a:ext uri="{FF2B5EF4-FFF2-40B4-BE49-F238E27FC236}">
                <a16:creationId xmlns:a16="http://schemas.microsoft.com/office/drawing/2014/main" id="{F1A2CA63-E0D4-BC48-AC68-C31C10032790}"/>
              </a:ext>
            </a:extLst>
          </p:cNvPr>
          <p:cNvSpPr>
            <a:spLocks noGrp="1"/>
          </p:cNvSpPr>
          <p:nvPr>
            <p:ph type="pic" sz="quarter" idx="13"/>
          </p:nvPr>
        </p:nvSpPr>
        <p:spPr>
          <a:xfrm>
            <a:off x="0" y="0"/>
            <a:ext cx="12192000" cy="6858000"/>
          </a:xfrm>
        </p:spPr>
        <p:txBody>
          <a:bodyPr/>
          <a:lstStyle/>
          <a:p>
            <a:endParaRPr lang="sv-SE" dirty="0"/>
          </a:p>
        </p:txBody>
      </p:sp>
    </p:spTree>
    <p:extLst>
      <p:ext uri="{BB962C8B-B14F-4D97-AF65-F5344CB8AC3E}">
        <p14:creationId xmlns:p14="http://schemas.microsoft.com/office/powerpoint/2010/main" val="3831994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ADA42680-A728-934D-9D17-EC0C29135FCE}"/>
              </a:ext>
            </a:extLst>
          </p:cNvPr>
          <p:cNvSpPr>
            <a:spLocks noGrp="1"/>
          </p:cNvSpPr>
          <p:nvPr>
            <p:ph type="dt" sz="half" idx="10"/>
          </p:nvPr>
        </p:nvSpPr>
        <p:spPr/>
        <p:txBody>
          <a:bodyPr/>
          <a:lstStyle/>
          <a:p>
            <a:fld id="{660282BC-D7CA-5446-915C-BECCAA25F19D}" type="datetimeFigureOut">
              <a:rPr lang="sv-SE" smtClean="0"/>
              <a:t>2021-11-30</a:t>
            </a:fld>
            <a:endParaRPr lang="sv-SE" dirty="0"/>
          </a:p>
        </p:txBody>
      </p:sp>
      <p:sp>
        <p:nvSpPr>
          <p:cNvPr id="5" name="Platshållare för sidfot 4">
            <a:extLst>
              <a:ext uri="{FF2B5EF4-FFF2-40B4-BE49-F238E27FC236}">
                <a16:creationId xmlns:a16="http://schemas.microsoft.com/office/drawing/2014/main" id="{EF7B5C1D-9E74-6B45-A10F-FFCF12F31431}"/>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4CE46C30-CED9-2146-AFD5-0A446AFF54D6}"/>
              </a:ext>
            </a:extLst>
          </p:cNvPr>
          <p:cNvSpPr>
            <a:spLocks noGrp="1"/>
          </p:cNvSpPr>
          <p:nvPr>
            <p:ph type="sldNum" sz="quarter" idx="12"/>
          </p:nvPr>
        </p:nvSpPr>
        <p:spPr/>
        <p:txBody>
          <a:bodyPr/>
          <a:lstStyle/>
          <a:p>
            <a:fld id="{3C92060D-AB6B-804D-A82F-E369D07B8C30}" type="slidenum">
              <a:rPr lang="sv-SE" smtClean="0"/>
              <a:t>‹#›</a:t>
            </a:fld>
            <a:endParaRPr lang="sv-SE" dirty="0"/>
          </a:p>
        </p:txBody>
      </p:sp>
      <p:sp>
        <p:nvSpPr>
          <p:cNvPr id="10" name="Rubrik 9">
            <a:extLst>
              <a:ext uri="{FF2B5EF4-FFF2-40B4-BE49-F238E27FC236}">
                <a16:creationId xmlns:a16="http://schemas.microsoft.com/office/drawing/2014/main" id="{892E86D6-A96F-0944-A37E-C8DDBB342D5A}"/>
              </a:ext>
            </a:extLst>
          </p:cNvPr>
          <p:cNvSpPr>
            <a:spLocks noGrp="1"/>
          </p:cNvSpPr>
          <p:nvPr>
            <p:ph type="title"/>
          </p:nvPr>
        </p:nvSpPr>
        <p:spPr>
          <a:xfrm>
            <a:off x="6299200" y="365125"/>
            <a:ext cx="5054599" cy="1325563"/>
          </a:xfrm>
        </p:spPr>
        <p:txBody>
          <a:bodyPr/>
          <a:lstStyle/>
          <a:p>
            <a:r>
              <a:rPr lang="sv-SE"/>
              <a:t>Klicka här för att ändra mall för rubrikformat</a:t>
            </a:r>
          </a:p>
        </p:txBody>
      </p:sp>
      <p:sp>
        <p:nvSpPr>
          <p:cNvPr id="14" name="Platshållare för bild 13">
            <a:extLst>
              <a:ext uri="{FF2B5EF4-FFF2-40B4-BE49-F238E27FC236}">
                <a16:creationId xmlns:a16="http://schemas.microsoft.com/office/drawing/2014/main" id="{0AA42E3B-22C8-5842-BE7F-E92D97F91982}"/>
              </a:ext>
            </a:extLst>
          </p:cNvPr>
          <p:cNvSpPr>
            <a:spLocks noGrp="1"/>
          </p:cNvSpPr>
          <p:nvPr>
            <p:ph type="pic" sz="quarter" idx="13"/>
          </p:nvPr>
        </p:nvSpPr>
        <p:spPr>
          <a:xfrm>
            <a:off x="-1" y="0"/>
            <a:ext cx="6096001" cy="6858000"/>
          </a:xfrm>
        </p:spPr>
        <p:txBody>
          <a:bodyPr/>
          <a:lstStyle/>
          <a:p>
            <a:endParaRPr lang="sv-SE" dirty="0"/>
          </a:p>
        </p:txBody>
      </p:sp>
      <p:sp>
        <p:nvSpPr>
          <p:cNvPr id="16" name="Platshållare för innehåll 15">
            <a:extLst>
              <a:ext uri="{FF2B5EF4-FFF2-40B4-BE49-F238E27FC236}">
                <a16:creationId xmlns:a16="http://schemas.microsoft.com/office/drawing/2014/main" id="{4654C4CE-4A0E-6248-A5BD-0455AD901E33}"/>
              </a:ext>
            </a:extLst>
          </p:cNvPr>
          <p:cNvSpPr>
            <a:spLocks noGrp="1"/>
          </p:cNvSpPr>
          <p:nvPr>
            <p:ph sz="quarter" idx="14"/>
          </p:nvPr>
        </p:nvSpPr>
        <p:spPr>
          <a:xfrm>
            <a:off x="6299201" y="1808163"/>
            <a:ext cx="5089524" cy="454818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609472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A4C2B1-BD43-4D5C-9014-1DB3DFCE0FE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2E4A2C8-17C2-4815-B2EA-ADF87C97868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1ECE732-A859-4B2A-B092-0DE0D38CE926}"/>
              </a:ext>
            </a:extLst>
          </p:cNvPr>
          <p:cNvSpPr>
            <a:spLocks noGrp="1"/>
          </p:cNvSpPr>
          <p:nvPr>
            <p:ph type="dt" sz="half" idx="10"/>
          </p:nvPr>
        </p:nvSpPr>
        <p:spPr/>
        <p:txBody>
          <a:bodyPr/>
          <a:lstStyle/>
          <a:p>
            <a:fld id="{4690F2A2-BA06-48F0-8574-647078B327D4}" type="datetimeFigureOut">
              <a:rPr lang="sv-SE" smtClean="0"/>
              <a:t>2021-11-30</a:t>
            </a:fld>
            <a:endParaRPr lang="sv-SE"/>
          </a:p>
        </p:txBody>
      </p:sp>
      <p:sp>
        <p:nvSpPr>
          <p:cNvPr id="5" name="Platshållare för sidfot 4">
            <a:extLst>
              <a:ext uri="{FF2B5EF4-FFF2-40B4-BE49-F238E27FC236}">
                <a16:creationId xmlns:a16="http://schemas.microsoft.com/office/drawing/2014/main" id="{7838FEF0-01CD-4813-B226-427174E3F4B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3E52346-E543-45D4-A1F5-A1F17563A93F}"/>
              </a:ext>
            </a:extLst>
          </p:cNvPr>
          <p:cNvSpPr>
            <a:spLocks noGrp="1"/>
          </p:cNvSpPr>
          <p:nvPr>
            <p:ph type="sldNum" sz="quarter" idx="12"/>
          </p:nvPr>
        </p:nvSpPr>
        <p:spPr/>
        <p:txBody>
          <a:bodyPr/>
          <a:lstStyle/>
          <a:p>
            <a:fld id="{DBAFCD9B-EE00-4153-AE6F-7840C2BB5715}" type="slidenum">
              <a:rPr lang="sv-SE" smtClean="0"/>
              <a:t>‹#›</a:t>
            </a:fld>
            <a:endParaRPr lang="sv-SE"/>
          </a:p>
        </p:txBody>
      </p:sp>
    </p:spTree>
    <p:extLst>
      <p:ext uri="{BB962C8B-B14F-4D97-AF65-F5344CB8AC3E}">
        <p14:creationId xmlns:p14="http://schemas.microsoft.com/office/powerpoint/2010/main" val="3805679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94442F-7A39-4E2C-845E-11AF6CE014F7}"/>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66E187E-9D77-49B3-A432-0C8E5BACA3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0D62786-C95B-4A10-9325-81AE5D231DE3}"/>
              </a:ext>
            </a:extLst>
          </p:cNvPr>
          <p:cNvSpPr>
            <a:spLocks noGrp="1"/>
          </p:cNvSpPr>
          <p:nvPr>
            <p:ph type="dt" sz="half" idx="10"/>
          </p:nvPr>
        </p:nvSpPr>
        <p:spPr/>
        <p:txBody>
          <a:bodyPr/>
          <a:lstStyle/>
          <a:p>
            <a:fld id="{4690F2A2-BA06-48F0-8574-647078B327D4}" type="datetimeFigureOut">
              <a:rPr lang="sv-SE" smtClean="0"/>
              <a:t>2021-11-30</a:t>
            </a:fld>
            <a:endParaRPr lang="sv-SE"/>
          </a:p>
        </p:txBody>
      </p:sp>
      <p:sp>
        <p:nvSpPr>
          <p:cNvPr id="5" name="Platshållare för sidfot 4">
            <a:extLst>
              <a:ext uri="{FF2B5EF4-FFF2-40B4-BE49-F238E27FC236}">
                <a16:creationId xmlns:a16="http://schemas.microsoft.com/office/drawing/2014/main" id="{A512205E-55AD-48C2-8319-0CF9FA386A7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D9B71D3-BCC5-4AE3-A9A8-9B17CDB3B32F}"/>
              </a:ext>
            </a:extLst>
          </p:cNvPr>
          <p:cNvSpPr>
            <a:spLocks noGrp="1"/>
          </p:cNvSpPr>
          <p:nvPr>
            <p:ph type="sldNum" sz="quarter" idx="12"/>
          </p:nvPr>
        </p:nvSpPr>
        <p:spPr/>
        <p:txBody>
          <a:bodyPr/>
          <a:lstStyle/>
          <a:p>
            <a:fld id="{DBAFCD9B-EE00-4153-AE6F-7840C2BB5715}" type="slidenum">
              <a:rPr lang="sv-SE" smtClean="0"/>
              <a:t>‹#›</a:t>
            </a:fld>
            <a:endParaRPr lang="sv-SE"/>
          </a:p>
        </p:txBody>
      </p:sp>
    </p:spTree>
    <p:extLst>
      <p:ext uri="{BB962C8B-B14F-4D97-AF65-F5344CB8AC3E}">
        <p14:creationId xmlns:p14="http://schemas.microsoft.com/office/powerpoint/2010/main" val="852844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B15949-98E2-4A1E-8EAB-B09AE3BBC10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C9A0508-D10D-4F63-B765-ADFB8EA3C28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24C2121-C16F-4961-8263-D755DFE05DCC}"/>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2ECF4E6C-C1A0-4835-BC8E-E1C55BDF77BB}"/>
              </a:ext>
            </a:extLst>
          </p:cNvPr>
          <p:cNvSpPr>
            <a:spLocks noGrp="1"/>
          </p:cNvSpPr>
          <p:nvPr>
            <p:ph type="dt" sz="half" idx="10"/>
          </p:nvPr>
        </p:nvSpPr>
        <p:spPr/>
        <p:txBody>
          <a:bodyPr/>
          <a:lstStyle/>
          <a:p>
            <a:fld id="{4690F2A2-BA06-48F0-8574-647078B327D4}" type="datetimeFigureOut">
              <a:rPr lang="sv-SE" smtClean="0"/>
              <a:t>2021-11-30</a:t>
            </a:fld>
            <a:endParaRPr lang="sv-SE"/>
          </a:p>
        </p:txBody>
      </p:sp>
      <p:sp>
        <p:nvSpPr>
          <p:cNvPr id="6" name="Platshållare för sidfot 5">
            <a:extLst>
              <a:ext uri="{FF2B5EF4-FFF2-40B4-BE49-F238E27FC236}">
                <a16:creationId xmlns:a16="http://schemas.microsoft.com/office/drawing/2014/main" id="{2AA01FCC-F476-404C-9AEB-E87127824C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4021188-9363-497F-8F4A-F9494A01516C}"/>
              </a:ext>
            </a:extLst>
          </p:cNvPr>
          <p:cNvSpPr>
            <a:spLocks noGrp="1"/>
          </p:cNvSpPr>
          <p:nvPr>
            <p:ph type="sldNum" sz="quarter" idx="12"/>
          </p:nvPr>
        </p:nvSpPr>
        <p:spPr/>
        <p:txBody>
          <a:bodyPr/>
          <a:lstStyle/>
          <a:p>
            <a:fld id="{DBAFCD9B-EE00-4153-AE6F-7840C2BB5715}" type="slidenum">
              <a:rPr lang="sv-SE" smtClean="0"/>
              <a:t>‹#›</a:t>
            </a:fld>
            <a:endParaRPr lang="sv-SE"/>
          </a:p>
        </p:txBody>
      </p:sp>
    </p:spTree>
    <p:extLst>
      <p:ext uri="{BB962C8B-B14F-4D97-AF65-F5344CB8AC3E}">
        <p14:creationId xmlns:p14="http://schemas.microsoft.com/office/powerpoint/2010/main" val="1993114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4D2FC5-AEC7-4C51-97CA-B8E61D951AAA}"/>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BE09DA4-BCD7-4904-B539-2D2B048FA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C71B9493-FCAE-4A28-A333-346814E81F6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23E671C-E0D7-4B43-A7DE-F6DCF2BE1A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D8D26BA4-BB84-4296-92F1-EC19F1F3AC7A}"/>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00DB07B-9583-4C9B-9B31-6C61F829B92A}"/>
              </a:ext>
            </a:extLst>
          </p:cNvPr>
          <p:cNvSpPr>
            <a:spLocks noGrp="1"/>
          </p:cNvSpPr>
          <p:nvPr>
            <p:ph type="dt" sz="half" idx="10"/>
          </p:nvPr>
        </p:nvSpPr>
        <p:spPr/>
        <p:txBody>
          <a:bodyPr/>
          <a:lstStyle/>
          <a:p>
            <a:fld id="{4690F2A2-BA06-48F0-8574-647078B327D4}" type="datetimeFigureOut">
              <a:rPr lang="sv-SE" smtClean="0"/>
              <a:t>2021-11-30</a:t>
            </a:fld>
            <a:endParaRPr lang="sv-SE"/>
          </a:p>
        </p:txBody>
      </p:sp>
      <p:sp>
        <p:nvSpPr>
          <p:cNvPr id="8" name="Platshållare för sidfot 7">
            <a:extLst>
              <a:ext uri="{FF2B5EF4-FFF2-40B4-BE49-F238E27FC236}">
                <a16:creationId xmlns:a16="http://schemas.microsoft.com/office/drawing/2014/main" id="{85C14D8A-8E5D-46D1-8D1D-7FF15309E2DD}"/>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85A81E0-B41C-4D6A-83D3-89E1EF77F667}"/>
              </a:ext>
            </a:extLst>
          </p:cNvPr>
          <p:cNvSpPr>
            <a:spLocks noGrp="1"/>
          </p:cNvSpPr>
          <p:nvPr>
            <p:ph type="sldNum" sz="quarter" idx="12"/>
          </p:nvPr>
        </p:nvSpPr>
        <p:spPr/>
        <p:txBody>
          <a:bodyPr/>
          <a:lstStyle/>
          <a:p>
            <a:fld id="{DBAFCD9B-EE00-4153-AE6F-7840C2BB5715}" type="slidenum">
              <a:rPr lang="sv-SE" smtClean="0"/>
              <a:t>‹#›</a:t>
            </a:fld>
            <a:endParaRPr lang="sv-SE"/>
          </a:p>
        </p:txBody>
      </p:sp>
    </p:spTree>
    <p:extLst>
      <p:ext uri="{BB962C8B-B14F-4D97-AF65-F5344CB8AC3E}">
        <p14:creationId xmlns:p14="http://schemas.microsoft.com/office/powerpoint/2010/main" val="357156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BF64-E6C8-44E9-AB16-364491BA68A6}"/>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E105C378-1C7E-4D04-ACB8-E5B9679C00AA}"/>
              </a:ext>
            </a:extLst>
          </p:cNvPr>
          <p:cNvSpPr>
            <a:spLocks noGrp="1"/>
          </p:cNvSpPr>
          <p:nvPr>
            <p:ph type="dt" sz="half" idx="10"/>
          </p:nvPr>
        </p:nvSpPr>
        <p:spPr/>
        <p:txBody>
          <a:bodyPr/>
          <a:lstStyle/>
          <a:p>
            <a:fld id="{4690F2A2-BA06-48F0-8574-647078B327D4}" type="datetimeFigureOut">
              <a:rPr lang="sv-SE" smtClean="0"/>
              <a:t>2021-11-30</a:t>
            </a:fld>
            <a:endParaRPr lang="sv-SE"/>
          </a:p>
        </p:txBody>
      </p:sp>
      <p:sp>
        <p:nvSpPr>
          <p:cNvPr id="4" name="Platshållare för sidfot 3">
            <a:extLst>
              <a:ext uri="{FF2B5EF4-FFF2-40B4-BE49-F238E27FC236}">
                <a16:creationId xmlns:a16="http://schemas.microsoft.com/office/drawing/2014/main" id="{8B8B6A37-3266-428B-8954-4B0761F7DCE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747D7C3-3C49-448B-9C3C-B5B23604749B}"/>
              </a:ext>
            </a:extLst>
          </p:cNvPr>
          <p:cNvSpPr>
            <a:spLocks noGrp="1"/>
          </p:cNvSpPr>
          <p:nvPr>
            <p:ph type="sldNum" sz="quarter" idx="12"/>
          </p:nvPr>
        </p:nvSpPr>
        <p:spPr/>
        <p:txBody>
          <a:bodyPr/>
          <a:lstStyle/>
          <a:p>
            <a:fld id="{DBAFCD9B-EE00-4153-AE6F-7840C2BB5715}" type="slidenum">
              <a:rPr lang="sv-SE" smtClean="0"/>
              <a:t>‹#›</a:t>
            </a:fld>
            <a:endParaRPr lang="sv-SE"/>
          </a:p>
        </p:txBody>
      </p:sp>
    </p:spTree>
    <p:extLst>
      <p:ext uri="{BB962C8B-B14F-4D97-AF65-F5344CB8AC3E}">
        <p14:creationId xmlns:p14="http://schemas.microsoft.com/office/powerpoint/2010/main" val="3325656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601A8E5-1795-4E6F-B395-D2C738DB2E3C}"/>
              </a:ext>
            </a:extLst>
          </p:cNvPr>
          <p:cNvSpPr>
            <a:spLocks noGrp="1"/>
          </p:cNvSpPr>
          <p:nvPr>
            <p:ph type="dt" sz="half" idx="10"/>
          </p:nvPr>
        </p:nvSpPr>
        <p:spPr/>
        <p:txBody>
          <a:bodyPr/>
          <a:lstStyle/>
          <a:p>
            <a:fld id="{4690F2A2-BA06-48F0-8574-647078B327D4}" type="datetimeFigureOut">
              <a:rPr lang="sv-SE" smtClean="0"/>
              <a:t>2021-11-30</a:t>
            </a:fld>
            <a:endParaRPr lang="sv-SE"/>
          </a:p>
        </p:txBody>
      </p:sp>
      <p:sp>
        <p:nvSpPr>
          <p:cNvPr id="3" name="Platshållare för sidfot 2">
            <a:extLst>
              <a:ext uri="{FF2B5EF4-FFF2-40B4-BE49-F238E27FC236}">
                <a16:creationId xmlns:a16="http://schemas.microsoft.com/office/drawing/2014/main" id="{CC9DB100-E5A9-460D-9ED8-14CC4A0AF5CE}"/>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B60188A2-3D69-4CD7-A085-9A0896074550}"/>
              </a:ext>
            </a:extLst>
          </p:cNvPr>
          <p:cNvSpPr>
            <a:spLocks noGrp="1"/>
          </p:cNvSpPr>
          <p:nvPr>
            <p:ph type="sldNum" sz="quarter" idx="12"/>
          </p:nvPr>
        </p:nvSpPr>
        <p:spPr/>
        <p:txBody>
          <a:bodyPr/>
          <a:lstStyle/>
          <a:p>
            <a:fld id="{DBAFCD9B-EE00-4153-AE6F-7840C2BB5715}" type="slidenum">
              <a:rPr lang="sv-SE" smtClean="0"/>
              <a:t>‹#›</a:t>
            </a:fld>
            <a:endParaRPr lang="sv-SE"/>
          </a:p>
        </p:txBody>
      </p:sp>
    </p:spTree>
    <p:extLst>
      <p:ext uri="{BB962C8B-B14F-4D97-AF65-F5344CB8AC3E}">
        <p14:creationId xmlns:p14="http://schemas.microsoft.com/office/powerpoint/2010/main" val="3561554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582A30-5C36-4DE7-AE70-4E0758AA436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0D4019D-CF77-4613-9839-D7C5C9D711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281EE85A-56BA-4CBA-8667-A127511CD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A3A4A4F-3D0B-4B4B-BDB2-9F464A7914D8}"/>
              </a:ext>
            </a:extLst>
          </p:cNvPr>
          <p:cNvSpPr>
            <a:spLocks noGrp="1"/>
          </p:cNvSpPr>
          <p:nvPr>
            <p:ph type="dt" sz="half" idx="10"/>
          </p:nvPr>
        </p:nvSpPr>
        <p:spPr/>
        <p:txBody>
          <a:bodyPr/>
          <a:lstStyle/>
          <a:p>
            <a:fld id="{4690F2A2-BA06-48F0-8574-647078B327D4}" type="datetimeFigureOut">
              <a:rPr lang="sv-SE" smtClean="0"/>
              <a:t>2021-11-30</a:t>
            </a:fld>
            <a:endParaRPr lang="sv-SE"/>
          </a:p>
        </p:txBody>
      </p:sp>
      <p:sp>
        <p:nvSpPr>
          <p:cNvPr id="6" name="Platshållare för sidfot 5">
            <a:extLst>
              <a:ext uri="{FF2B5EF4-FFF2-40B4-BE49-F238E27FC236}">
                <a16:creationId xmlns:a16="http://schemas.microsoft.com/office/drawing/2014/main" id="{5FB1034A-5BE2-4C23-8DF0-E603A82B25D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99F13BB-EB79-4919-9F14-A5DA61C94A2C}"/>
              </a:ext>
            </a:extLst>
          </p:cNvPr>
          <p:cNvSpPr>
            <a:spLocks noGrp="1"/>
          </p:cNvSpPr>
          <p:nvPr>
            <p:ph type="sldNum" sz="quarter" idx="12"/>
          </p:nvPr>
        </p:nvSpPr>
        <p:spPr/>
        <p:txBody>
          <a:bodyPr/>
          <a:lstStyle/>
          <a:p>
            <a:fld id="{DBAFCD9B-EE00-4153-AE6F-7840C2BB5715}" type="slidenum">
              <a:rPr lang="sv-SE" smtClean="0"/>
              <a:t>‹#›</a:t>
            </a:fld>
            <a:endParaRPr lang="sv-SE"/>
          </a:p>
        </p:txBody>
      </p:sp>
    </p:spTree>
    <p:extLst>
      <p:ext uri="{BB962C8B-B14F-4D97-AF65-F5344CB8AC3E}">
        <p14:creationId xmlns:p14="http://schemas.microsoft.com/office/powerpoint/2010/main" val="65266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6AD683-D46D-45FF-BB51-5C578AA9E40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80B63C6-BE27-41C6-8279-B5A4806C2F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A4D871A9-920E-4DB4-ABF6-0572E85ED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4DC051C-D791-4935-A32F-32068E281645}"/>
              </a:ext>
            </a:extLst>
          </p:cNvPr>
          <p:cNvSpPr>
            <a:spLocks noGrp="1"/>
          </p:cNvSpPr>
          <p:nvPr>
            <p:ph type="dt" sz="half" idx="10"/>
          </p:nvPr>
        </p:nvSpPr>
        <p:spPr/>
        <p:txBody>
          <a:bodyPr/>
          <a:lstStyle/>
          <a:p>
            <a:fld id="{4690F2A2-BA06-48F0-8574-647078B327D4}" type="datetimeFigureOut">
              <a:rPr lang="sv-SE" smtClean="0"/>
              <a:t>2021-11-30</a:t>
            </a:fld>
            <a:endParaRPr lang="sv-SE"/>
          </a:p>
        </p:txBody>
      </p:sp>
      <p:sp>
        <p:nvSpPr>
          <p:cNvPr id="6" name="Platshållare för sidfot 5">
            <a:extLst>
              <a:ext uri="{FF2B5EF4-FFF2-40B4-BE49-F238E27FC236}">
                <a16:creationId xmlns:a16="http://schemas.microsoft.com/office/drawing/2014/main" id="{2CD8B7EF-943D-4430-A038-18A8F4EE0D6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075CCAA-FE35-401D-8786-019789D31B5C}"/>
              </a:ext>
            </a:extLst>
          </p:cNvPr>
          <p:cNvSpPr>
            <a:spLocks noGrp="1"/>
          </p:cNvSpPr>
          <p:nvPr>
            <p:ph type="sldNum" sz="quarter" idx="12"/>
          </p:nvPr>
        </p:nvSpPr>
        <p:spPr/>
        <p:txBody>
          <a:bodyPr/>
          <a:lstStyle/>
          <a:p>
            <a:fld id="{DBAFCD9B-EE00-4153-AE6F-7840C2BB5715}" type="slidenum">
              <a:rPr lang="sv-SE" smtClean="0"/>
              <a:t>‹#›</a:t>
            </a:fld>
            <a:endParaRPr lang="sv-SE"/>
          </a:p>
        </p:txBody>
      </p:sp>
    </p:spTree>
    <p:extLst>
      <p:ext uri="{BB962C8B-B14F-4D97-AF65-F5344CB8AC3E}">
        <p14:creationId xmlns:p14="http://schemas.microsoft.com/office/powerpoint/2010/main" val="850051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18148E9-C27C-4D05-8337-76F21D14D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163B2B7-0587-4A5C-849C-B5E5AB5C3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698B2FB-2EBC-4817-B281-0E5B7AC4A7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90F2A2-BA06-48F0-8574-647078B327D4}" type="datetimeFigureOut">
              <a:rPr lang="sv-SE" smtClean="0"/>
              <a:t>2021-11-30</a:t>
            </a:fld>
            <a:endParaRPr lang="sv-SE"/>
          </a:p>
        </p:txBody>
      </p:sp>
      <p:sp>
        <p:nvSpPr>
          <p:cNvPr id="5" name="Platshållare för sidfot 4">
            <a:extLst>
              <a:ext uri="{FF2B5EF4-FFF2-40B4-BE49-F238E27FC236}">
                <a16:creationId xmlns:a16="http://schemas.microsoft.com/office/drawing/2014/main" id="{8DFB4D4D-A38A-4EB1-8E5C-59638C772F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1427B40D-EB41-46A9-AC75-D52F4D9628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FCD9B-EE00-4153-AE6F-7840C2BB5715}" type="slidenum">
              <a:rPr lang="sv-SE" smtClean="0"/>
              <a:t>‹#›</a:t>
            </a:fld>
            <a:endParaRPr lang="sv-SE"/>
          </a:p>
        </p:txBody>
      </p:sp>
    </p:spTree>
    <p:extLst>
      <p:ext uri="{BB962C8B-B14F-4D97-AF65-F5344CB8AC3E}">
        <p14:creationId xmlns:p14="http://schemas.microsoft.com/office/powerpoint/2010/main" val="1483666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3F2CBC-C7C0-4A52-9D7C-13BED55A21BA}"/>
              </a:ext>
            </a:extLst>
          </p:cNvPr>
          <p:cNvSpPr>
            <a:spLocks noGrp="1"/>
          </p:cNvSpPr>
          <p:nvPr>
            <p:ph type="ctrTitle"/>
          </p:nvPr>
        </p:nvSpPr>
        <p:spPr/>
        <p:txBody>
          <a:bodyPr/>
          <a:lstStyle/>
          <a:p>
            <a:r>
              <a:rPr lang="sv-SE" dirty="0"/>
              <a:t>Vad är Marknadsföring</a:t>
            </a:r>
            <a:br>
              <a:rPr lang="sv-SE" dirty="0"/>
            </a:br>
            <a:r>
              <a:rPr lang="sv-SE" dirty="0"/>
              <a:t>Vad är försäljning</a:t>
            </a:r>
          </a:p>
        </p:txBody>
      </p:sp>
      <p:sp>
        <p:nvSpPr>
          <p:cNvPr id="3" name="Underrubrik 2">
            <a:extLst>
              <a:ext uri="{FF2B5EF4-FFF2-40B4-BE49-F238E27FC236}">
                <a16:creationId xmlns:a16="http://schemas.microsoft.com/office/drawing/2014/main" id="{0B0C048F-247B-4577-9762-B06BAFA4B3E4}"/>
              </a:ext>
            </a:extLst>
          </p:cNvPr>
          <p:cNvSpPr>
            <a:spLocks noGrp="1"/>
          </p:cNvSpPr>
          <p:nvPr>
            <p:ph type="subTitle" idx="1"/>
          </p:nvPr>
        </p:nvSpPr>
        <p:spPr/>
        <p:txBody>
          <a:bodyPr/>
          <a:lstStyle/>
          <a:p>
            <a:r>
              <a:rPr lang="sv-SE" dirty="0"/>
              <a:t>Skillnaden?</a:t>
            </a:r>
          </a:p>
        </p:txBody>
      </p:sp>
    </p:spTree>
    <p:extLst>
      <p:ext uri="{BB962C8B-B14F-4D97-AF65-F5344CB8AC3E}">
        <p14:creationId xmlns:p14="http://schemas.microsoft.com/office/powerpoint/2010/main" val="4217177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4" descr="En bild som visar man, snö, svart, vit&#10;&#10;Automatiskt genererad beskrivning">
            <a:extLst>
              <a:ext uri="{FF2B5EF4-FFF2-40B4-BE49-F238E27FC236}">
                <a16:creationId xmlns:a16="http://schemas.microsoft.com/office/drawing/2014/main" id="{E7959501-BF28-41D2-B470-AED84161EF1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468" b="13262"/>
          <a:stretch/>
        </p:blipFill>
        <p:spPr>
          <a:xfrm>
            <a:off x="20" y="1"/>
            <a:ext cx="12191980" cy="6857999"/>
          </a:xfrm>
          <a:prstGeom prst="rect">
            <a:avLst/>
          </a:prstGeom>
        </p:spPr>
      </p:pic>
      <p:sp>
        <p:nvSpPr>
          <p:cNvPr id="5" name="textruta 4">
            <a:extLst>
              <a:ext uri="{FF2B5EF4-FFF2-40B4-BE49-F238E27FC236}">
                <a16:creationId xmlns:a16="http://schemas.microsoft.com/office/drawing/2014/main" id="{CD5EEF64-2066-4E65-B776-ABAB0A49171C}"/>
              </a:ext>
            </a:extLst>
          </p:cNvPr>
          <p:cNvSpPr txBox="1"/>
          <p:nvPr/>
        </p:nvSpPr>
        <p:spPr>
          <a:xfrm>
            <a:off x="2357893" y="3075057"/>
            <a:ext cx="7476214" cy="707886"/>
          </a:xfrm>
          <a:prstGeom prst="rect">
            <a:avLst/>
          </a:prstGeom>
          <a:noFill/>
        </p:spPr>
        <p:txBody>
          <a:bodyPr wrap="none" rtlCol="0">
            <a:spAutoFit/>
          </a:bodyPr>
          <a:lstStyle/>
          <a:p>
            <a:r>
              <a:rPr lang="sv-SE" sz="4000" dirty="0">
                <a:latin typeface="+mj-lt"/>
              </a:rPr>
              <a:t>Paus, Sug in informationen, Frågor?</a:t>
            </a:r>
          </a:p>
        </p:txBody>
      </p:sp>
    </p:spTree>
    <p:extLst>
      <p:ext uri="{BB962C8B-B14F-4D97-AF65-F5344CB8AC3E}">
        <p14:creationId xmlns:p14="http://schemas.microsoft.com/office/powerpoint/2010/main" val="3133000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Bildresultat för butikssäljare">
            <a:extLst>
              <a:ext uri="{FF2B5EF4-FFF2-40B4-BE49-F238E27FC236}">
                <a16:creationId xmlns:a16="http://schemas.microsoft.com/office/drawing/2014/main" id="{E9154F84-6944-43A6-8D84-937C7A757850}"/>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3977C7C1-011A-44DE-9988-75A0A5DA8766}"/>
              </a:ext>
            </a:extLst>
          </p:cNvPr>
          <p:cNvSpPr>
            <a:spLocks noGrp="1"/>
          </p:cNvSpPr>
          <p:nvPr>
            <p:ph type="title"/>
          </p:nvPr>
        </p:nvSpPr>
        <p:spPr>
          <a:xfrm>
            <a:off x="838201" y="1065862"/>
            <a:ext cx="3313164" cy="4726276"/>
          </a:xfrm>
        </p:spPr>
        <p:txBody>
          <a:bodyPr>
            <a:normAutofit/>
          </a:bodyPr>
          <a:lstStyle/>
          <a:p>
            <a:pPr algn="r"/>
            <a:r>
              <a:rPr lang="sv-SE" sz="4000" dirty="0">
                <a:solidFill>
                  <a:srgbClr val="FFFFFF"/>
                </a:solidFill>
              </a:rPr>
              <a:t>Försäljning</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id="{D35002A2-01D6-4E89-917B-5C0EC9C85576}"/>
              </a:ext>
            </a:extLst>
          </p:cNvPr>
          <p:cNvSpPr>
            <a:spLocks noGrp="1"/>
          </p:cNvSpPr>
          <p:nvPr>
            <p:ph idx="1"/>
          </p:nvPr>
        </p:nvSpPr>
        <p:spPr>
          <a:xfrm>
            <a:off x="5155379" y="1065862"/>
            <a:ext cx="5744685" cy="4726276"/>
          </a:xfrm>
        </p:spPr>
        <p:txBody>
          <a:bodyPr anchor="ctr">
            <a:normAutofit/>
          </a:bodyPr>
          <a:lstStyle/>
          <a:p>
            <a:r>
              <a:rPr lang="sv-SE" sz="2000" dirty="0">
                <a:solidFill>
                  <a:srgbClr val="FFFFFF"/>
                </a:solidFill>
              </a:rPr>
              <a:t>Dialog</a:t>
            </a:r>
          </a:p>
          <a:p>
            <a:r>
              <a:rPr lang="sv-SE" sz="2000" dirty="0">
                <a:solidFill>
                  <a:srgbClr val="FFFFFF"/>
                </a:solidFill>
              </a:rPr>
              <a:t>Lyssna 80%, Prata 20%</a:t>
            </a:r>
          </a:p>
          <a:p>
            <a:r>
              <a:rPr lang="sv-SE" sz="2000" dirty="0">
                <a:solidFill>
                  <a:srgbClr val="FFFFFF"/>
                </a:solidFill>
              </a:rPr>
              <a:t>Vad vill kunden?</a:t>
            </a:r>
          </a:p>
          <a:p>
            <a:r>
              <a:rPr lang="sv-SE" sz="2000" dirty="0">
                <a:solidFill>
                  <a:srgbClr val="FFFFFF"/>
                </a:solidFill>
              </a:rPr>
              <a:t>Känn behovet</a:t>
            </a:r>
          </a:p>
          <a:p>
            <a:r>
              <a:rPr lang="sv-SE" sz="2000" dirty="0">
                <a:solidFill>
                  <a:srgbClr val="FFFFFF"/>
                </a:solidFill>
              </a:rPr>
              <a:t>Va dig själv, inte ”professionell”</a:t>
            </a:r>
          </a:p>
          <a:p>
            <a:r>
              <a:rPr lang="sv-SE" sz="2000" dirty="0">
                <a:solidFill>
                  <a:srgbClr val="FFFFFF"/>
                </a:solidFill>
              </a:rPr>
              <a:t>Miljontals köpare?</a:t>
            </a:r>
          </a:p>
        </p:txBody>
      </p:sp>
    </p:spTree>
    <p:extLst>
      <p:ext uri="{BB962C8B-B14F-4D97-AF65-F5344CB8AC3E}">
        <p14:creationId xmlns:p14="http://schemas.microsoft.com/office/powerpoint/2010/main" val="183093409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Image result for jordan belfort">
            <a:extLst>
              <a:ext uri="{FF2B5EF4-FFF2-40B4-BE49-F238E27FC236}">
                <a16:creationId xmlns:a16="http://schemas.microsoft.com/office/drawing/2014/main" id="{3BF34A2E-F9D1-4747-8FA7-78B1ED3ABB6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604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AF2BBAC7-F1D5-432D-B26D-0B7C241592CE}"/>
              </a:ext>
            </a:extLst>
          </p:cNvPr>
          <p:cNvSpPr txBox="1"/>
          <p:nvPr/>
        </p:nvSpPr>
        <p:spPr>
          <a:xfrm>
            <a:off x="6560820" y="3909060"/>
            <a:ext cx="2628900" cy="369332"/>
          </a:xfrm>
          <a:prstGeom prst="rect">
            <a:avLst/>
          </a:prstGeom>
          <a:noFill/>
        </p:spPr>
        <p:txBody>
          <a:bodyPr wrap="square" rtlCol="0">
            <a:spAutoFit/>
          </a:bodyPr>
          <a:lstStyle/>
          <a:p>
            <a:r>
              <a:rPr lang="sv-SE" dirty="0">
                <a:solidFill>
                  <a:schemeClr val="bg1"/>
                </a:solidFill>
              </a:rPr>
              <a:t>Sälj en lösning</a:t>
            </a:r>
          </a:p>
        </p:txBody>
      </p:sp>
    </p:spTree>
    <p:extLst>
      <p:ext uri="{BB962C8B-B14F-4D97-AF65-F5344CB8AC3E}">
        <p14:creationId xmlns:p14="http://schemas.microsoft.com/office/powerpoint/2010/main" val="2689554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missil, åkerriddarsporre&#10;&#10;Automatiskt genererad beskrivning">
            <a:extLst>
              <a:ext uri="{FF2B5EF4-FFF2-40B4-BE49-F238E27FC236}">
                <a16:creationId xmlns:a16="http://schemas.microsoft.com/office/drawing/2014/main" id="{AA1F7D98-6539-40B7-846C-DF0D71D1C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23236"/>
            <a:ext cx="12192000" cy="17253585"/>
          </a:xfrm>
          <a:prstGeom prst="rect">
            <a:avLst/>
          </a:prstGeom>
        </p:spPr>
      </p:pic>
      <p:sp>
        <p:nvSpPr>
          <p:cNvPr id="2" name="Rubrik 1">
            <a:extLst>
              <a:ext uri="{FF2B5EF4-FFF2-40B4-BE49-F238E27FC236}">
                <a16:creationId xmlns:a16="http://schemas.microsoft.com/office/drawing/2014/main" id="{10460FDC-5C19-4A68-9623-D4488107E99C}"/>
              </a:ext>
            </a:extLst>
          </p:cNvPr>
          <p:cNvSpPr>
            <a:spLocks noGrp="1"/>
          </p:cNvSpPr>
          <p:nvPr>
            <p:ph type="title"/>
          </p:nvPr>
        </p:nvSpPr>
        <p:spPr>
          <a:xfrm>
            <a:off x="838200" y="307068"/>
            <a:ext cx="10515600" cy="1325563"/>
          </a:xfrm>
          <a:effectLst>
            <a:glow>
              <a:schemeClr val="accent1"/>
            </a:glow>
            <a:innerShdw blurRad="114300">
              <a:schemeClr val="tx1"/>
            </a:innerShdw>
            <a:reflection endPos="0" dist="50800" dir="5400000" sy="-100000" algn="bl" rotWithShape="0"/>
          </a:effectLst>
        </p:spPr>
        <p:txBody>
          <a:bodyPr/>
          <a:lstStyle/>
          <a:p>
            <a:pPr algn="ctr"/>
            <a:r>
              <a:rPr lang="sv-SE" dirty="0">
                <a:latin typeface="Trebuchet MS" panose="020B0603020202020204" pitchFamily="34" charset="0"/>
              </a:rPr>
              <a:t>Övningsuppgift</a:t>
            </a:r>
          </a:p>
        </p:txBody>
      </p:sp>
      <p:sp>
        <p:nvSpPr>
          <p:cNvPr id="3" name="Platshållare för innehåll 2">
            <a:extLst>
              <a:ext uri="{FF2B5EF4-FFF2-40B4-BE49-F238E27FC236}">
                <a16:creationId xmlns:a16="http://schemas.microsoft.com/office/drawing/2014/main" id="{25BE9E72-54E2-471D-9380-9E0DE3F8B184}"/>
              </a:ext>
            </a:extLst>
          </p:cNvPr>
          <p:cNvSpPr>
            <a:spLocks noGrp="1"/>
          </p:cNvSpPr>
          <p:nvPr>
            <p:ph sz="half" idx="1"/>
          </p:nvPr>
        </p:nvSpPr>
        <p:spPr>
          <a:xfrm>
            <a:off x="373742" y="1607911"/>
            <a:ext cx="5181600" cy="4351338"/>
          </a:xfrm>
        </p:spPr>
        <p:txBody>
          <a:bodyPr>
            <a:normAutofit lnSpcReduction="10000"/>
          </a:bodyPr>
          <a:lstStyle/>
          <a:p>
            <a:endParaRPr lang="sv-SE" dirty="0"/>
          </a:p>
          <a:p>
            <a:pPr marL="0" indent="0" algn="ctr">
              <a:buNone/>
            </a:pPr>
            <a:r>
              <a:rPr lang="sv-SE" b="1" dirty="0"/>
              <a:t>Tänk på den bästa produkten du vet, Sälj den.</a:t>
            </a:r>
          </a:p>
          <a:p>
            <a:r>
              <a:rPr lang="sv-SE" dirty="0"/>
              <a:t>Börja med att försöka lösa om din lyssnare har ett behov för din idé</a:t>
            </a:r>
          </a:p>
          <a:p>
            <a:endParaRPr lang="sv-SE" dirty="0"/>
          </a:p>
          <a:p>
            <a:r>
              <a:rPr lang="sv-SE" dirty="0"/>
              <a:t>TIPS: Kom ihåg att ni säljer en lösning.</a:t>
            </a:r>
          </a:p>
          <a:p>
            <a:r>
              <a:rPr lang="sv-SE" dirty="0"/>
              <a:t>Lös kundbehovet</a:t>
            </a:r>
          </a:p>
        </p:txBody>
      </p:sp>
      <p:sp>
        <p:nvSpPr>
          <p:cNvPr id="4" name="Platshållare för innehåll 3">
            <a:extLst>
              <a:ext uri="{FF2B5EF4-FFF2-40B4-BE49-F238E27FC236}">
                <a16:creationId xmlns:a16="http://schemas.microsoft.com/office/drawing/2014/main" id="{AC9BF573-0CDD-4B24-9348-3D135D281947}"/>
              </a:ext>
            </a:extLst>
          </p:cNvPr>
          <p:cNvSpPr>
            <a:spLocks noGrp="1"/>
          </p:cNvSpPr>
          <p:nvPr>
            <p:ph sz="half" idx="2"/>
          </p:nvPr>
        </p:nvSpPr>
        <p:spPr>
          <a:xfrm>
            <a:off x="6636658" y="1825625"/>
            <a:ext cx="5181600" cy="4351338"/>
          </a:xfrm>
        </p:spPr>
        <p:txBody>
          <a:bodyPr>
            <a:normAutofit lnSpcReduction="10000"/>
          </a:bodyPr>
          <a:lstStyle/>
          <a:p>
            <a:r>
              <a:rPr lang="sv-SE" dirty="0"/>
              <a:t>Exempel:</a:t>
            </a:r>
          </a:p>
          <a:p>
            <a:endParaRPr lang="sv-SE" dirty="0"/>
          </a:p>
          <a:p>
            <a:r>
              <a:rPr lang="sv-SE" dirty="0"/>
              <a:t>Glass</a:t>
            </a:r>
          </a:p>
          <a:p>
            <a:r>
              <a:rPr lang="sv-SE" dirty="0"/>
              <a:t>Telefonskal</a:t>
            </a:r>
          </a:p>
          <a:p>
            <a:r>
              <a:rPr lang="sv-SE" dirty="0"/>
              <a:t>Penna</a:t>
            </a:r>
          </a:p>
          <a:p>
            <a:r>
              <a:rPr lang="sv-SE" dirty="0"/>
              <a:t>Gymmedlemskap</a:t>
            </a:r>
          </a:p>
          <a:p>
            <a:r>
              <a:rPr lang="sv-SE" dirty="0"/>
              <a:t>Bil</a:t>
            </a:r>
          </a:p>
          <a:p>
            <a:r>
              <a:rPr lang="sv-SE" dirty="0"/>
              <a:t>Kläder (lågpris, medelpris, högpris)</a:t>
            </a:r>
          </a:p>
          <a:p>
            <a:endParaRPr lang="sv-SE" dirty="0"/>
          </a:p>
          <a:p>
            <a:endParaRPr lang="sv-SE" dirty="0"/>
          </a:p>
        </p:txBody>
      </p:sp>
      <p:pic>
        <p:nvPicPr>
          <p:cNvPr id="6" name="Picture 8">
            <a:extLst>
              <a:ext uri="{FF2B5EF4-FFF2-40B4-BE49-F238E27FC236}">
                <a16:creationId xmlns:a16="http://schemas.microsoft.com/office/drawing/2014/main" id="{305E002D-FCB6-41F4-9E45-E2239B600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361" y="-601880"/>
            <a:ext cx="1530878" cy="648072"/>
          </a:xfrm>
          <a:prstGeom prst="rect">
            <a:avLst/>
          </a:prstGeom>
        </p:spPr>
      </p:pic>
    </p:spTree>
    <p:extLst>
      <p:ext uri="{BB962C8B-B14F-4D97-AF65-F5344CB8AC3E}">
        <p14:creationId xmlns:p14="http://schemas.microsoft.com/office/powerpoint/2010/main" val="11341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missil, åkerriddarsporre&#10;&#10;Automatiskt genererad beskrivning">
            <a:extLst>
              <a:ext uri="{FF2B5EF4-FFF2-40B4-BE49-F238E27FC236}">
                <a16:creationId xmlns:a16="http://schemas.microsoft.com/office/drawing/2014/main" id="{AA1F7D98-6539-40B7-846C-DF0D71D1C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23236"/>
            <a:ext cx="12192000" cy="17253585"/>
          </a:xfrm>
          <a:prstGeom prst="rect">
            <a:avLst/>
          </a:prstGeom>
        </p:spPr>
      </p:pic>
      <p:sp>
        <p:nvSpPr>
          <p:cNvPr id="2" name="Rubrik 1">
            <a:extLst>
              <a:ext uri="{FF2B5EF4-FFF2-40B4-BE49-F238E27FC236}">
                <a16:creationId xmlns:a16="http://schemas.microsoft.com/office/drawing/2014/main" id="{10460FDC-5C19-4A68-9623-D4488107E99C}"/>
              </a:ext>
            </a:extLst>
          </p:cNvPr>
          <p:cNvSpPr>
            <a:spLocks noGrp="1"/>
          </p:cNvSpPr>
          <p:nvPr>
            <p:ph type="title"/>
          </p:nvPr>
        </p:nvSpPr>
        <p:spPr>
          <a:xfrm>
            <a:off x="838200" y="-104412"/>
            <a:ext cx="10515600" cy="1325563"/>
          </a:xfrm>
          <a:effectLst>
            <a:glow>
              <a:schemeClr val="accent1"/>
            </a:glow>
            <a:innerShdw blurRad="114300">
              <a:schemeClr val="tx1"/>
            </a:innerShdw>
            <a:reflection endPos="0" dist="50800" dir="5400000" sy="-100000" algn="bl" rotWithShape="0"/>
          </a:effectLst>
        </p:spPr>
        <p:txBody>
          <a:bodyPr/>
          <a:lstStyle/>
          <a:p>
            <a:pPr algn="ctr"/>
            <a:r>
              <a:rPr lang="sv-SE" dirty="0">
                <a:latin typeface="Trebuchet MS" panose="020B0603020202020204" pitchFamily="34" charset="0"/>
              </a:rPr>
              <a:t>Övningsuppgift</a:t>
            </a:r>
          </a:p>
        </p:txBody>
      </p:sp>
      <p:sp>
        <p:nvSpPr>
          <p:cNvPr id="3" name="Platshållare för innehåll 2">
            <a:extLst>
              <a:ext uri="{FF2B5EF4-FFF2-40B4-BE49-F238E27FC236}">
                <a16:creationId xmlns:a16="http://schemas.microsoft.com/office/drawing/2014/main" id="{25BE9E72-54E2-471D-9380-9E0DE3F8B184}"/>
              </a:ext>
            </a:extLst>
          </p:cNvPr>
          <p:cNvSpPr>
            <a:spLocks noGrp="1"/>
          </p:cNvSpPr>
          <p:nvPr>
            <p:ph sz="half" idx="1"/>
          </p:nvPr>
        </p:nvSpPr>
        <p:spPr>
          <a:xfrm>
            <a:off x="373742" y="1059202"/>
            <a:ext cx="5181600" cy="4351338"/>
          </a:xfrm>
        </p:spPr>
        <p:txBody>
          <a:bodyPr>
            <a:normAutofit/>
          </a:bodyPr>
          <a:lstStyle/>
          <a:p>
            <a:endParaRPr lang="sv-SE" dirty="0"/>
          </a:p>
          <a:p>
            <a:pPr marL="0" indent="0" algn="ctr">
              <a:buNone/>
            </a:pPr>
            <a:r>
              <a:rPr lang="sv-SE" b="1" dirty="0"/>
              <a:t>Ni ska arbeta som konsulter!</a:t>
            </a:r>
          </a:p>
          <a:p>
            <a:pPr marL="0" indent="0" algn="ctr">
              <a:buNone/>
            </a:pPr>
            <a:endParaRPr lang="sv-SE" b="1" dirty="0"/>
          </a:p>
          <a:p>
            <a:pPr marL="0" indent="0" algn="ctr">
              <a:buNone/>
            </a:pPr>
            <a:r>
              <a:rPr lang="sv-SE" b="1" dirty="0"/>
              <a:t>Ni har fått ett Case.</a:t>
            </a:r>
          </a:p>
          <a:p>
            <a:pPr marL="0" indent="0" algn="ctr">
              <a:buNone/>
            </a:pPr>
            <a:endParaRPr lang="sv-SE" b="1" dirty="0"/>
          </a:p>
          <a:p>
            <a:pPr marL="0" indent="0" algn="ctr">
              <a:buNone/>
            </a:pPr>
            <a:r>
              <a:rPr lang="sv-SE" b="1" dirty="0"/>
              <a:t>Ett företag har problem….</a:t>
            </a:r>
          </a:p>
          <a:p>
            <a:pPr marL="0" indent="0" algn="ctr">
              <a:buNone/>
            </a:pPr>
            <a:endParaRPr lang="sv-SE" b="1" dirty="0"/>
          </a:p>
        </p:txBody>
      </p:sp>
      <p:sp>
        <p:nvSpPr>
          <p:cNvPr id="4" name="Platshållare för innehåll 3">
            <a:extLst>
              <a:ext uri="{FF2B5EF4-FFF2-40B4-BE49-F238E27FC236}">
                <a16:creationId xmlns:a16="http://schemas.microsoft.com/office/drawing/2014/main" id="{AC9BF573-0CDD-4B24-9348-3D135D281947}"/>
              </a:ext>
            </a:extLst>
          </p:cNvPr>
          <p:cNvSpPr>
            <a:spLocks noGrp="1"/>
          </p:cNvSpPr>
          <p:nvPr>
            <p:ph sz="half" idx="2"/>
          </p:nvPr>
        </p:nvSpPr>
        <p:spPr>
          <a:xfrm>
            <a:off x="6636658" y="1068773"/>
            <a:ext cx="5181600" cy="4351338"/>
          </a:xfrm>
        </p:spPr>
        <p:txBody>
          <a:bodyPr>
            <a:normAutofit/>
          </a:bodyPr>
          <a:lstStyle/>
          <a:p>
            <a:endParaRPr lang="sv-SE" dirty="0"/>
          </a:p>
          <a:p>
            <a:r>
              <a:rPr lang="sv-SE" dirty="0"/>
              <a:t>Affärsidéen. </a:t>
            </a:r>
          </a:p>
          <a:p>
            <a:r>
              <a:rPr lang="sv-SE" dirty="0"/>
              <a:t>Vad dem gör</a:t>
            </a:r>
          </a:p>
          <a:p>
            <a:r>
              <a:rPr lang="sv-SE" dirty="0"/>
              <a:t>Hur dem gör </a:t>
            </a:r>
          </a:p>
          <a:p>
            <a:r>
              <a:rPr lang="sv-SE" dirty="0"/>
              <a:t>Hur ser deras marknad ut</a:t>
            </a:r>
          </a:p>
          <a:p>
            <a:r>
              <a:rPr lang="sv-SE" dirty="0"/>
              <a:t>Strategi</a:t>
            </a:r>
          </a:p>
          <a:p>
            <a:r>
              <a:rPr lang="sv-SE" dirty="0"/>
              <a:t>Vem är målgruppen?</a:t>
            </a:r>
          </a:p>
          <a:p>
            <a:r>
              <a:rPr lang="sv-SE" dirty="0"/>
              <a:t>Vad är Unikt?</a:t>
            </a:r>
          </a:p>
          <a:p>
            <a:endParaRPr lang="sv-SE" dirty="0"/>
          </a:p>
        </p:txBody>
      </p:sp>
      <p:pic>
        <p:nvPicPr>
          <p:cNvPr id="6" name="Picture 8">
            <a:extLst>
              <a:ext uri="{FF2B5EF4-FFF2-40B4-BE49-F238E27FC236}">
                <a16:creationId xmlns:a16="http://schemas.microsoft.com/office/drawing/2014/main" id="{305E002D-FCB6-41F4-9E45-E2239B600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361" y="-601880"/>
            <a:ext cx="1530878" cy="648072"/>
          </a:xfrm>
          <a:prstGeom prst="rect">
            <a:avLst/>
          </a:prstGeom>
        </p:spPr>
      </p:pic>
      <p:pic>
        <p:nvPicPr>
          <p:cNvPr id="1026" name="Picture 2" descr="Android and the art of awkward timing | Computerworld">
            <a:extLst>
              <a:ext uri="{FF2B5EF4-FFF2-40B4-BE49-F238E27FC236}">
                <a16:creationId xmlns:a16="http://schemas.microsoft.com/office/drawing/2014/main" id="{8CAAA454-ED08-412C-A76A-A18FE24B2A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23180"/>
            <a:ext cx="2602230" cy="17348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spresso House - Wikipedia">
            <a:extLst>
              <a:ext uri="{FF2B5EF4-FFF2-40B4-BE49-F238E27FC236}">
                <a16:creationId xmlns:a16="http://schemas.microsoft.com/office/drawing/2014/main" id="{5BEC8114-E2F2-43BD-9223-5EF206A56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3546" y="5206364"/>
            <a:ext cx="1651636" cy="16516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F Bio / Filmstaden — OBEYA">
            <a:extLst>
              <a:ext uri="{FF2B5EF4-FFF2-40B4-BE49-F238E27FC236}">
                <a16:creationId xmlns:a16="http://schemas.microsoft.com/office/drawing/2014/main" id="{95814F84-78F4-46B6-89BC-0E554B0366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6028" y="5290930"/>
            <a:ext cx="2602230" cy="148250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54CD5B9-53F5-4D7B-892C-253CDD9A71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6056" y="5381744"/>
            <a:ext cx="1391690" cy="1391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268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5A205A-629D-4C0D-94E4-CB9A0FB5D008}"/>
              </a:ext>
            </a:extLst>
          </p:cNvPr>
          <p:cNvSpPr>
            <a:spLocks noGrp="1"/>
          </p:cNvSpPr>
          <p:nvPr>
            <p:ph type="title"/>
          </p:nvPr>
        </p:nvSpPr>
        <p:spPr>
          <a:xfrm>
            <a:off x="8183929" y="961014"/>
            <a:ext cx="3367990" cy="2961599"/>
          </a:xfrm>
        </p:spPr>
        <p:txBody>
          <a:bodyPr vert="horz" lIns="91440" tIns="45720" rIns="91440" bIns="45720" rtlCol="0" anchor="b">
            <a:normAutofit/>
          </a:bodyPr>
          <a:lstStyle/>
          <a:p>
            <a:r>
              <a:rPr lang="en-US" sz="6000" kern="1200" dirty="0">
                <a:solidFill>
                  <a:schemeClr val="tx1"/>
                </a:solidFill>
                <a:latin typeface="+mj-lt"/>
                <a:ea typeface="+mj-ea"/>
                <a:cs typeface="+mj-cs"/>
              </a:rPr>
              <a:t>TA KUNDENS RESA</a:t>
            </a:r>
          </a:p>
        </p:txBody>
      </p:sp>
      <p:pic>
        <p:nvPicPr>
          <p:cNvPr id="4" name="Picture 2" descr="Image result for customer journey ikea">
            <a:extLst>
              <a:ext uri="{FF2B5EF4-FFF2-40B4-BE49-F238E27FC236}">
                <a16:creationId xmlns:a16="http://schemas.microsoft.com/office/drawing/2014/main" id="{7FF005A4-B51B-4D11-9C74-37011E611A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14" r="12874" b="3"/>
          <a:stretch/>
        </p:blipFill>
        <p:spPr bwMode="auto">
          <a:xfrm>
            <a:off x="20" y="10"/>
            <a:ext cx="3696802" cy="25444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A9906F6E-8FE5-4679-8B53-F1339AC72F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3829"/>
          <a:stretch/>
        </p:blipFill>
        <p:spPr bwMode="auto">
          <a:xfrm rot="16200000">
            <a:off x="4428020" y="-570331"/>
            <a:ext cx="2556159" cy="3696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assorted pendant lamp lot">
            <a:extLst>
              <a:ext uri="{FF2B5EF4-FFF2-40B4-BE49-F238E27FC236}">
                <a16:creationId xmlns:a16="http://schemas.microsoft.com/office/drawing/2014/main" id="{E0623028-A249-48AE-A462-0ED446C87F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31" r="12399" b="-3"/>
          <a:stretch/>
        </p:blipFill>
        <p:spPr bwMode="auto">
          <a:xfrm>
            <a:off x="20" y="2697480"/>
            <a:ext cx="4573014" cy="4160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erson pours milk into glass">
            <a:extLst>
              <a:ext uri="{FF2B5EF4-FFF2-40B4-BE49-F238E27FC236}">
                <a16:creationId xmlns:a16="http://schemas.microsoft.com/office/drawing/2014/main" id="{704C740A-B7FB-49DD-9FAF-FC59CD865E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 b="2078"/>
          <a:stretch/>
        </p:blipFill>
        <p:spPr bwMode="auto">
          <a:xfrm>
            <a:off x="4718537" y="2697480"/>
            <a:ext cx="2835973" cy="416052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0B8B7F17-2553-43AD-9A93-CBD3555A75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09850" y="4003046"/>
            <a:ext cx="2925324" cy="0"/>
          </a:xfrm>
          <a:prstGeom prst="line">
            <a:avLst/>
          </a:prstGeom>
          <a:ln w="19050">
            <a:solidFill>
              <a:srgbClr val="E375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52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44338207-CBE7-1C48-B659-3FF46C105358}"/>
              </a:ext>
            </a:extLst>
          </p:cNvPr>
          <p:cNvSpPr>
            <a:spLocks noGrp="1"/>
          </p:cNvSpPr>
          <p:nvPr>
            <p:ph type="ctrTitle"/>
          </p:nvPr>
        </p:nvSpPr>
        <p:spPr>
          <a:xfrm>
            <a:off x="2455334" y="1122363"/>
            <a:ext cx="7281333" cy="2387600"/>
          </a:xfrm>
        </p:spPr>
        <p:txBody>
          <a:bodyPr>
            <a:normAutofit fontScale="90000"/>
          </a:bodyPr>
          <a:lstStyle/>
          <a:p>
            <a:r>
              <a:rPr lang="sv-SE" dirty="0">
                <a:solidFill>
                  <a:schemeClr val="bg1"/>
                </a:solidFill>
              </a:rPr>
              <a:t>TA FRAM  ENTREPRENÖREN </a:t>
            </a:r>
            <a:br>
              <a:rPr lang="sv-SE" dirty="0">
                <a:solidFill>
                  <a:schemeClr val="bg1"/>
                </a:solidFill>
              </a:rPr>
            </a:br>
            <a:r>
              <a:rPr lang="sv-SE" dirty="0">
                <a:solidFill>
                  <a:schemeClr val="bg1"/>
                </a:solidFill>
              </a:rPr>
              <a:t>INOM DIG</a:t>
            </a:r>
          </a:p>
        </p:txBody>
      </p:sp>
      <p:sp>
        <p:nvSpPr>
          <p:cNvPr id="11" name="Underrubrik 10">
            <a:extLst>
              <a:ext uri="{FF2B5EF4-FFF2-40B4-BE49-F238E27FC236}">
                <a16:creationId xmlns:a16="http://schemas.microsoft.com/office/drawing/2014/main" id="{27B66320-4F46-9648-B22E-79D4AF9244E8}"/>
              </a:ext>
            </a:extLst>
          </p:cNvPr>
          <p:cNvSpPr>
            <a:spLocks noGrp="1"/>
          </p:cNvSpPr>
          <p:nvPr>
            <p:ph type="subTitle" idx="1"/>
          </p:nvPr>
        </p:nvSpPr>
        <p:spPr/>
        <p:txBody>
          <a:bodyPr/>
          <a:lstStyle/>
          <a:p>
            <a:endParaRPr lang="sv-SE" dirty="0"/>
          </a:p>
        </p:txBody>
      </p:sp>
      <p:pic>
        <p:nvPicPr>
          <p:cNvPr id="20" name="Platshållare för bild 19" descr="En bild som visar utomhus&#10;&#10;Automatiskt genererad beskrivning">
            <a:extLst>
              <a:ext uri="{FF2B5EF4-FFF2-40B4-BE49-F238E27FC236}">
                <a16:creationId xmlns:a16="http://schemas.microsoft.com/office/drawing/2014/main" id="{5C870077-E8C3-0243-B14D-9DCF37E935B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0" y="-21624"/>
            <a:ext cx="12192000" cy="5735637"/>
          </a:xfrm>
        </p:spPr>
      </p:pic>
      <p:pic>
        <p:nvPicPr>
          <p:cNvPr id="4" name="Picture 10">
            <a:extLst>
              <a:ext uri="{FF2B5EF4-FFF2-40B4-BE49-F238E27FC236}">
                <a16:creationId xmlns:a16="http://schemas.microsoft.com/office/drawing/2014/main" id="{F9D1B3D0-9251-7F4D-95FD-70040BA0E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502" y="5561370"/>
            <a:ext cx="1256928" cy="1256928"/>
          </a:xfrm>
          <a:prstGeom prst="rect">
            <a:avLst/>
          </a:prstGeom>
        </p:spPr>
      </p:pic>
      <p:pic>
        <p:nvPicPr>
          <p:cNvPr id="5" name="Picture 12">
            <a:extLst>
              <a:ext uri="{FF2B5EF4-FFF2-40B4-BE49-F238E27FC236}">
                <a16:creationId xmlns:a16="http://schemas.microsoft.com/office/drawing/2014/main" id="{47AD92D0-1E2F-0B4F-ABD8-EA6B61208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3" y="5949279"/>
            <a:ext cx="735377" cy="481111"/>
          </a:xfrm>
          <a:prstGeom prst="rect">
            <a:avLst/>
          </a:prstGeom>
        </p:spPr>
      </p:pic>
      <p:pic>
        <p:nvPicPr>
          <p:cNvPr id="6" name="Picture 14">
            <a:extLst>
              <a:ext uri="{FF2B5EF4-FFF2-40B4-BE49-F238E27FC236}">
                <a16:creationId xmlns:a16="http://schemas.microsoft.com/office/drawing/2014/main" id="{9F04D5E3-09AF-A84A-A1F8-65AF78061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5734" y="5890358"/>
            <a:ext cx="653058" cy="653058"/>
          </a:xfrm>
          <a:prstGeom prst="rect">
            <a:avLst/>
          </a:prstGeom>
        </p:spPr>
      </p:pic>
      <p:pic>
        <p:nvPicPr>
          <p:cNvPr id="7" name="Picture 16">
            <a:extLst>
              <a:ext uri="{FF2B5EF4-FFF2-40B4-BE49-F238E27FC236}">
                <a16:creationId xmlns:a16="http://schemas.microsoft.com/office/drawing/2014/main" id="{3037FC0E-CBED-2C4A-92E8-B1A9FE399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6590" y="5925031"/>
            <a:ext cx="1535090" cy="529606"/>
          </a:xfrm>
          <a:prstGeom prst="rect">
            <a:avLst/>
          </a:prstGeom>
        </p:spPr>
      </p:pic>
      <p:pic>
        <p:nvPicPr>
          <p:cNvPr id="8" name="Picture 18">
            <a:extLst>
              <a:ext uri="{FF2B5EF4-FFF2-40B4-BE49-F238E27FC236}">
                <a16:creationId xmlns:a16="http://schemas.microsoft.com/office/drawing/2014/main" id="{85AC3C3C-C777-E14A-9DF7-4BA9DBAE50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4882" y="5890358"/>
            <a:ext cx="447648" cy="598952"/>
          </a:xfrm>
          <a:prstGeom prst="rect">
            <a:avLst/>
          </a:prstGeom>
        </p:spPr>
      </p:pic>
      <p:pic>
        <p:nvPicPr>
          <p:cNvPr id="9" name="Picture 20">
            <a:extLst>
              <a:ext uri="{FF2B5EF4-FFF2-40B4-BE49-F238E27FC236}">
                <a16:creationId xmlns:a16="http://schemas.microsoft.com/office/drawing/2014/main" id="{EAB7A326-A922-E44A-AED7-7172290AA1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9632" y="5926988"/>
            <a:ext cx="1113756" cy="525693"/>
          </a:xfrm>
          <a:prstGeom prst="rect">
            <a:avLst/>
          </a:prstGeom>
        </p:spPr>
      </p:pic>
      <p:pic>
        <p:nvPicPr>
          <p:cNvPr id="21" name="Picture 8">
            <a:extLst>
              <a:ext uri="{FF2B5EF4-FFF2-40B4-BE49-F238E27FC236}">
                <a16:creationId xmlns:a16="http://schemas.microsoft.com/office/drawing/2014/main" id="{19EA1757-0E11-6445-8A61-5D3FD011D1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843" y="5865798"/>
            <a:ext cx="1530878" cy="648072"/>
          </a:xfrm>
          <a:prstGeom prst="rect">
            <a:avLst/>
          </a:prstGeom>
        </p:spPr>
      </p:pic>
      <p:sp>
        <p:nvSpPr>
          <p:cNvPr id="25" name="textruta 24">
            <a:extLst>
              <a:ext uri="{FF2B5EF4-FFF2-40B4-BE49-F238E27FC236}">
                <a16:creationId xmlns:a16="http://schemas.microsoft.com/office/drawing/2014/main" id="{1C94BA93-8066-5745-8321-F6AAA3B7D15A}"/>
              </a:ext>
            </a:extLst>
          </p:cNvPr>
          <p:cNvSpPr txBox="1"/>
          <p:nvPr/>
        </p:nvSpPr>
        <p:spPr>
          <a:xfrm>
            <a:off x="1304454" y="2238702"/>
            <a:ext cx="9542231" cy="1938992"/>
          </a:xfrm>
          <a:prstGeom prst="rect">
            <a:avLst/>
          </a:prstGeom>
          <a:noFill/>
        </p:spPr>
        <p:txBody>
          <a:bodyPr wrap="square" rtlCol="0">
            <a:spAutoFit/>
          </a:bodyPr>
          <a:lstStyle/>
          <a:p>
            <a:pPr algn="ctr"/>
            <a:r>
              <a:rPr lang="sv-SE" sz="6000" dirty="0">
                <a:solidFill>
                  <a:srgbClr val="00B050"/>
                </a:solidFill>
                <a:latin typeface="Trebuchet MS" panose="020B0603020202020204" pitchFamily="34" charset="0"/>
              </a:rPr>
              <a:t>TAR FRAM ENTREPRENÖREN </a:t>
            </a:r>
            <a:r>
              <a:rPr lang="sv-SE" sz="6000" dirty="0">
                <a:solidFill>
                  <a:schemeClr val="bg1"/>
                </a:solidFill>
                <a:latin typeface="Trebuchet MS" panose="020B0603020202020204" pitchFamily="34" charset="0"/>
              </a:rPr>
              <a:t>INOM DIG! </a:t>
            </a:r>
          </a:p>
        </p:txBody>
      </p:sp>
      <p:sp>
        <p:nvSpPr>
          <p:cNvPr id="26" name="textruta 25">
            <a:extLst>
              <a:ext uri="{FF2B5EF4-FFF2-40B4-BE49-F238E27FC236}">
                <a16:creationId xmlns:a16="http://schemas.microsoft.com/office/drawing/2014/main" id="{C8337288-5DF8-3647-BFCA-1EE513F34A20}"/>
              </a:ext>
            </a:extLst>
          </p:cNvPr>
          <p:cNvSpPr txBox="1"/>
          <p:nvPr/>
        </p:nvSpPr>
        <p:spPr>
          <a:xfrm>
            <a:off x="4416972" y="1532050"/>
            <a:ext cx="3358055" cy="400110"/>
          </a:xfrm>
          <a:prstGeom prst="rect">
            <a:avLst/>
          </a:prstGeom>
          <a:noFill/>
        </p:spPr>
        <p:txBody>
          <a:bodyPr wrap="square" rtlCol="0">
            <a:spAutoFit/>
          </a:bodyPr>
          <a:lstStyle/>
          <a:p>
            <a:pPr algn="ctr"/>
            <a:r>
              <a:rPr lang="sv-SE" sz="2000" dirty="0">
                <a:solidFill>
                  <a:schemeClr val="bg1"/>
                </a:solidFill>
                <a:latin typeface="Trebuchet MS" panose="020B0603020202020204" pitchFamily="34" charset="0"/>
              </a:rPr>
              <a:t>MADE IN ROSENGÅRD</a:t>
            </a:r>
          </a:p>
        </p:txBody>
      </p:sp>
    </p:spTree>
    <p:extLst>
      <p:ext uri="{BB962C8B-B14F-4D97-AF65-F5344CB8AC3E}">
        <p14:creationId xmlns:p14="http://schemas.microsoft.com/office/powerpoint/2010/main" val="2903316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person, håller, man, hand&#10;&#10;Automatiskt genererad beskrivning">
            <a:extLst>
              <a:ext uri="{FF2B5EF4-FFF2-40B4-BE49-F238E27FC236}">
                <a16:creationId xmlns:a16="http://schemas.microsoft.com/office/drawing/2014/main" id="{F7BDA926-B6A6-468D-B25E-E2C19B1B0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980" y="-5192313"/>
            <a:ext cx="14129380" cy="17661725"/>
          </a:xfrm>
          <a:prstGeom prst="rect">
            <a:avLst/>
          </a:prstGeom>
        </p:spPr>
      </p:pic>
      <p:sp>
        <p:nvSpPr>
          <p:cNvPr id="7" name="textruta 6">
            <a:extLst>
              <a:ext uri="{FF2B5EF4-FFF2-40B4-BE49-F238E27FC236}">
                <a16:creationId xmlns:a16="http://schemas.microsoft.com/office/drawing/2014/main" id="{BAFE144B-F3CA-4CBD-863F-E65BCF103E21}"/>
              </a:ext>
            </a:extLst>
          </p:cNvPr>
          <p:cNvSpPr txBox="1"/>
          <p:nvPr/>
        </p:nvSpPr>
        <p:spPr>
          <a:xfrm>
            <a:off x="368232" y="756606"/>
            <a:ext cx="4260595" cy="4462760"/>
          </a:xfrm>
          <a:prstGeom prst="rect">
            <a:avLst/>
          </a:prstGeom>
          <a:noFill/>
        </p:spPr>
        <p:txBody>
          <a:bodyPr wrap="square" rtlCol="0">
            <a:spAutoFit/>
          </a:bodyPr>
          <a:lstStyle/>
          <a:p>
            <a:pPr algn="ctr"/>
            <a:r>
              <a:rPr lang="sv-SE" sz="2400" u="sng" dirty="0">
                <a:latin typeface="Trebuchet MS" panose="020B0603020202020204" pitchFamily="34" charset="0"/>
              </a:rPr>
              <a:t>Marknadsföring</a:t>
            </a:r>
          </a:p>
          <a:p>
            <a:pPr algn="ctr"/>
            <a:endParaRPr lang="sv-SE" sz="2000" dirty="0">
              <a:latin typeface="Trebuchet MS" panose="020B0603020202020204" pitchFamily="34" charset="0"/>
            </a:endParaRPr>
          </a:p>
          <a:p>
            <a:pPr algn="ctr"/>
            <a:r>
              <a:rPr lang="sv-SE" sz="2000" dirty="0">
                <a:latin typeface="Trebuchet MS" panose="020B0603020202020204" pitchFamily="34" charset="0"/>
              </a:rPr>
              <a:t>Synas</a:t>
            </a:r>
          </a:p>
          <a:p>
            <a:pPr algn="ctr"/>
            <a:endParaRPr lang="sv-SE" sz="2000" dirty="0">
              <a:latin typeface="Trebuchet MS" panose="020B0603020202020204" pitchFamily="34" charset="0"/>
            </a:endParaRPr>
          </a:p>
          <a:p>
            <a:pPr algn="ctr"/>
            <a:r>
              <a:rPr lang="sv-SE" sz="2000" dirty="0">
                <a:latin typeface="Trebuchet MS" panose="020B0603020202020204" pitchFamily="34" charset="0"/>
              </a:rPr>
              <a:t>Påminna dem </a:t>
            </a:r>
          </a:p>
          <a:p>
            <a:pPr algn="ctr"/>
            <a:r>
              <a:rPr lang="sv-SE" sz="2000" dirty="0">
                <a:latin typeface="Trebuchet MS" panose="020B0603020202020204" pitchFamily="34" charset="0"/>
              </a:rPr>
              <a:t>Sprida ord…</a:t>
            </a:r>
          </a:p>
          <a:p>
            <a:pPr algn="ctr"/>
            <a:endParaRPr lang="sv-SE" sz="2000" dirty="0">
              <a:latin typeface="Trebuchet MS" panose="020B0603020202020204" pitchFamily="34" charset="0"/>
            </a:endParaRPr>
          </a:p>
          <a:p>
            <a:pPr algn="ctr"/>
            <a:r>
              <a:rPr lang="sv-SE" sz="2000" dirty="0">
                <a:latin typeface="Trebuchet MS" panose="020B0603020202020204" pitchFamily="34" charset="0"/>
              </a:rPr>
              <a:t>Är ett Långsiktigt arbete.</a:t>
            </a:r>
          </a:p>
          <a:p>
            <a:pPr algn="ctr"/>
            <a:r>
              <a:rPr lang="sv-SE" sz="2000" dirty="0">
                <a:latin typeface="Trebuchet MS" panose="020B0603020202020204" pitchFamily="34" charset="0"/>
              </a:rPr>
              <a:t>(</a:t>
            </a:r>
            <a:r>
              <a:rPr lang="sv-SE" sz="2000" dirty="0" err="1">
                <a:latin typeface="Trebuchet MS" panose="020B0603020202020204" pitchFamily="34" charset="0"/>
              </a:rPr>
              <a:t>Touchpoint</a:t>
            </a:r>
            <a:r>
              <a:rPr lang="sv-SE" sz="2000" dirty="0">
                <a:latin typeface="Trebuchet MS" panose="020B0603020202020204" pitchFamily="34" charset="0"/>
              </a:rPr>
              <a:t>)</a:t>
            </a:r>
          </a:p>
          <a:p>
            <a:pPr algn="ctr"/>
            <a:endParaRPr lang="sv-SE" sz="2000" dirty="0">
              <a:latin typeface="Trebuchet MS" panose="020B0603020202020204" pitchFamily="34" charset="0"/>
            </a:endParaRPr>
          </a:p>
          <a:p>
            <a:pPr algn="ctr"/>
            <a:r>
              <a:rPr lang="sv-SE" sz="2000" b="1" u="sng" dirty="0">
                <a:latin typeface="Trebuchet MS" panose="020B0603020202020204" pitchFamily="34" charset="0"/>
              </a:rPr>
              <a:t>Marknadsföring är verktyg för din försäljning </a:t>
            </a:r>
          </a:p>
          <a:p>
            <a:pPr algn="ctr"/>
            <a:endParaRPr lang="sv-SE" sz="2000" b="1" u="sng" dirty="0">
              <a:latin typeface="Trebuchet MS" panose="020B0603020202020204" pitchFamily="34" charset="0"/>
            </a:endParaRPr>
          </a:p>
          <a:p>
            <a:pPr algn="ctr"/>
            <a:r>
              <a:rPr lang="sv-SE" sz="2000" b="1" u="sng" dirty="0">
                <a:latin typeface="Trebuchet MS" panose="020B0603020202020204" pitchFamily="34" charset="0"/>
              </a:rPr>
              <a:t>Till skillnad av..</a:t>
            </a:r>
          </a:p>
        </p:txBody>
      </p:sp>
      <p:sp>
        <p:nvSpPr>
          <p:cNvPr id="8" name="textruta 7">
            <a:extLst>
              <a:ext uri="{FF2B5EF4-FFF2-40B4-BE49-F238E27FC236}">
                <a16:creationId xmlns:a16="http://schemas.microsoft.com/office/drawing/2014/main" id="{9F4ECB53-7249-4163-A707-5C71718F140C}"/>
              </a:ext>
            </a:extLst>
          </p:cNvPr>
          <p:cNvSpPr txBox="1"/>
          <p:nvPr/>
        </p:nvSpPr>
        <p:spPr>
          <a:xfrm>
            <a:off x="7079312" y="756606"/>
            <a:ext cx="5112688" cy="3600986"/>
          </a:xfrm>
          <a:prstGeom prst="rect">
            <a:avLst/>
          </a:prstGeom>
          <a:noFill/>
        </p:spPr>
        <p:txBody>
          <a:bodyPr wrap="square" rtlCol="0">
            <a:spAutoFit/>
          </a:bodyPr>
          <a:lstStyle/>
          <a:p>
            <a:pPr algn="ctr"/>
            <a:r>
              <a:rPr lang="sv-SE" sz="2400" u="sng" dirty="0">
                <a:latin typeface="Trebuchet MS" panose="020B0603020202020204" pitchFamily="34" charset="0"/>
              </a:rPr>
              <a:t>Försäljnin</a:t>
            </a:r>
            <a:r>
              <a:rPr lang="sv-SE" sz="2400" dirty="0">
                <a:latin typeface="Trebuchet MS" panose="020B0603020202020204" pitchFamily="34" charset="0"/>
              </a:rPr>
              <a:t>g</a:t>
            </a:r>
          </a:p>
          <a:p>
            <a:endParaRPr lang="sv-SE" sz="2000" dirty="0">
              <a:latin typeface="Trebuchet MS" panose="020B0603020202020204" pitchFamily="34" charset="0"/>
            </a:endParaRPr>
          </a:p>
          <a:p>
            <a:pPr algn="ctr"/>
            <a:r>
              <a:rPr lang="sv-SE" sz="2000" dirty="0">
                <a:latin typeface="Trebuchet MS" panose="020B0603020202020204" pitchFamily="34" charset="0"/>
              </a:rPr>
              <a:t>Själva bemötandet</a:t>
            </a:r>
          </a:p>
          <a:p>
            <a:pPr algn="ctr"/>
            <a:endParaRPr lang="sv-SE" sz="2000" dirty="0">
              <a:latin typeface="Trebuchet MS" panose="020B0603020202020204" pitchFamily="34" charset="0"/>
            </a:endParaRPr>
          </a:p>
          <a:p>
            <a:pPr algn="ctr"/>
            <a:r>
              <a:rPr lang="sv-SE" sz="2000" dirty="0">
                <a:latin typeface="Trebuchet MS" panose="020B0603020202020204" pitchFamily="34" charset="0"/>
              </a:rPr>
              <a:t>Behålla kunden i en längre</a:t>
            </a:r>
          </a:p>
          <a:p>
            <a:pPr algn="ctr"/>
            <a:endParaRPr lang="sv-SE" sz="2000" dirty="0">
              <a:latin typeface="Trebuchet MS" panose="020B0603020202020204" pitchFamily="34" charset="0"/>
            </a:endParaRPr>
          </a:p>
          <a:p>
            <a:pPr algn="ctr"/>
            <a:r>
              <a:rPr lang="sv-SE" sz="2000" dirty="0">
                <a:latin typeface="Trebuchet MS" panose="020B0603020202020204" pitchFamily="34" charset="0"/>
              </a:rPr>
              <a:t>Uppfylla Kundens behov</a:t>
            </a:r>
          </a:p>
          <a:p>
            <a:pPr algn="ctr"/>
            <a:endParaRPr lang="sv-SE" sz="2000" dirty="0">
              <a:latin typeface="Trebuchet MS" panose="020B0603020202020204" pitchFamily="34" charset="0"/>
            </a:endParaRPr>
          </a:p>
          <a:p>
            <a:pPr algn="ctr"/>
            <a:r>
              <a:rPr lang="sv-SE" sz="2000" dirty="0">
                <a:latin typeface="Trebuchet MS" panose="020B0603020202020204" pitchFamily="34" charset="0"/>
              </a:rPr>
              <a:t>Skillnad = Försäljning får du intäkt direkt, Marknadsföring är svår att se avkastning.</a:t>
            </a:r>
          </a:p>
          <a:p>
            <a:pPr algn="ctr"/>
            <a:endParaRPr lang="sv-SE" sz="2400" dirty="0">
              <a:latin typeface="Trebuchet MS" panose="020B0603020202020204" pitchFamily="34" charset="0"/>
            </a:endParaRPr>
          </a:p>
        </p:txBody>
      </p:sp>
    </p:spTree>
    <p:extLst>
      <p:ext uri="{BB962C8B-B14F-4D97-AF65-F5344CB8AC3E}">
        <p14:creationId xmlns:p14="http://schemas.microsoft.com/office/powerpoint/2010/main" val="3021299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19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E9EA933C-E2D4-4F2E-B10A-2120B6F62797}"/>
              </a:ext>
            </a:extLst>
          </p:cNvPr>
          <p:cNvSpPr>
            <a:spLocks noGrp="1"/>
          </p:cNvSpPr>
          <p:nvPr>
            <p:ph type="title"/>
          </p:nvPr>
        </p:nvSpPr>
        <p:spPr>
          <a:xfrm>
            <a:off x="457201" y="412454"/>
            <a:ext cx="2381250" cy="2101850"/>
          </a:xfrm>
        </p:spPr>
        <p:txBody>
          <a:bodyPr>
            <a:normAutofit/>
          </a:bodyPr>
          <a:lstStyle/>
          <a:p>
            <a:r>
              <a:rPr lang="sv-SE" sz="2800" dirty="0">
                <a:latin typeface="Trebuchet MS" panose="020B0603020202020204" pitchFamily="34" charset="0"/>
              </a:rPr>
              <a:t>Hur marknadsför man?</a:t>
            </a:r>
          </a:p>
        </p:txBody>
      </p:sp>
      <p:sp>
        <p:nvSpPr>
          <p:cNvPr id="2057" name="Rectangle 19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58" name="Rectangle 19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4" name="Content Placeholder 2053">
            <a:extLst>
              <a:ext uri="{FF2B5EF4-FFF2-40B4-BE49-F238E27FC236}">
                <a16:creationId xmlns:a16="http://schemas.microsoft.com/office/drawing/2014/main" id="{EB226F8E-7520-4061-93BD-90BD65443F8F}"/>
              </a:ext>
            </a:extLst>
          </p:cNvPr>
          <p:cNvSpPr>
            <a:spLocks noGrp="1"/>
          </p:cNvSpPr>
          <p:nvPr>
            <p:ph idx="1"/>
          </p:nvPr>
        </p:nvSpPr>
        <p:spPr>
          <a:xfrm>
            <a:off x="3157538" y="412454"/>
            <a:ext cx="3243262" cy="2101850"/>
          </a:xfrm>
        </p:spPr>
        <p:txBody>
          <a:bodyPr anchor="ctr">
            <a:normAutofit/>
          </a:bodyPr>
          <a:lstStyle/>
          <a:p>
            <a:r>
              <a:rPr lang="en-US" sz="1400" dirty="0" err="1">
                <a:latin typeface="Trebuchet MS" panose="020B0603020202020204" pitchFamily="34" charset="0"/>
              </a:rPr>
              <a:t>Marknadsföring</a:t>
            </a:r>
            <a:r>
              <a:rPr lang="en-US" sz="1400" dirty="0">
                <a:latin typeface="Trebuchet MS" panose="020B0603020202020204" pitchFamily="34" charset="0"/>
              </a:rPr>
              <a:t> </a:t>
            </a:r>
            <a:r>
              <a:rPr lang="en-US" sz="1400" dirty="0" err="1">
                <a:latin typeface="Trebuchet MS" panose="020B0603020202020204" pitchFamily="34" charset="0"/>
              </a:rPr>
              <a:t>ändras</a:t>
            </a:r>
            <a:r>
              <a:rPr lang="en-US" sz="1400" dirty="0">
                <a:latin typeface="Trebuchet MS" panose="020B0603020202020204" pitchFamily="34" charset="0"/>
              </a:rPr>
              <a:t> med </a:t>
            </a:r>
            <a:r>
              <a:rPr lang="en-US" sz="1400" dirty="0" err="1">
                <a:latin typeface="Trebuchet MS" panose="020B0603020202020204" pitchFamily="34" charset="0"/>
              </a:rPr>
              <a:t>tiden</a:t>
            </a:r>
            <a:endParaRPr lang="en-US" sz="1400" dirty="0">
              <a:latin typeface="Trebuchet MS" panose="020B0603020202020204" pitchFamily="34" charset="0"/>
            </a:endParaRPr>
          </a:p>
          <a:p>
            <a:r>
              <a:rPr lang="en-US" sz="1400" dirty="0">
                <a:latin typeface="Trebuchet MS" panose="020B0603020202020204" pitchFamily="34" charset="0"/>
              </a:rPr>
              <a:t>100K Per </a:t>
            </a:r>
            <a:r>
              <a:rPr lang="en-US" sz="1400" dirty="0" err="1">
                <a:latin typeface="Trebuchet MS" panose="020B0603020202020204" pitchFamily="34" charset="0"/>
              </a:rPr>
              <a:t>notis</a:t>
            </a:r>
            <a:r>
              <a:rPr lang="en-US" sz="1400" dirty="0">
                <a:latin typeface="Trebuchet MS" panose="020B0603020202020204" pitchFamily="34" charset="0"/>
              </a:rPr>
              <a:t> / Gratis Online</a:t>
            </a:r>
          </a:p>
          <a:p>
            <a:r>
              <a:rPr lang="en-US" sz="1400" dirty="0">
                <a:latin typeface="Trebuchet MS" panose="020B0603020202020204" pitchFamily="34" charset="0"/>
              </a:rPr>
              <a:t>Instagram </a:t>
            </a:r>
            <a:r>
              <a:rPr lang="en-US" sz="1400" dirty="0" err="1">
                <a:latin typeface="Trebuchet MS" panose="020B0603020202020204" pitchFamily="34" charset="0"/>
              </a:rPr>
              <a:t>m.m.</a:t>
            </a:r>
            <a:r>
              <a:rPr lang="en-US" sz="1400" dirty="0">
                <a:latin typeface="Trebuchet MS" panose="020B0603020202020204" pitchFamily="34" charset="0"/>
              </a:rPr>
              <a:t> </a:t>
            </a:r>
            <a:r>
              <a:rPr lang="en-US" sz="1400" dirty="0" err="1">
                <a:latin typeface="Trebuchet MS" panose="020B0603020202020204" pitchFamily="34" charset="0"/>
              </a:rPr>
              <a:t>kreativa</a:t>
            </a:r>
            <a:r>
              <a:rPr lang="en-US" sz="1400" dirty="0">
                <a:latin typeface="Trebuchet MS" panose="020B0603020202020204" pitchFamily="34" charset="0"/>
              </a:rPr>
              <a:t> </a:t>
            </a:r>
            <a:r>
              <a:rPr lang="en-US" sz="1400" dirty="0" err="1">
                <a:latin typeface="Trebuchet MS" panose="020B0603020202020204" pitchFamily="34" charset="0"/>
              </a:rPr>
              <a:t>sätt</a:t>
            </a:r>
            <a:endParaRPr lang="en-US" sz="1400" dirty="0">
              <a:latin typeface="Trebuchet MS" panose="020B0603020202020204" pitchFamily="34" charset="0"/>
            </a:endParaRPr>
          </a:p>
          <a:p>
            <a:r>
              <a:rPr lang="en-US" sz="1400" dirty="0">
                <a:latin typeface="Trebuchet MS" panose="020B0603020202020204" pitchFamily="34" charset="0"/>
              </a:rPr>
              <a:t>Influencers</a:t>
            </a:r>
          </a:p>
          <a:p>
            <a:r>
              <a:rPr lang="en-US" sz="1400" dirty="0">
                <a:latin typeface="Trebuchet MS" panose="020B0603020202020204" pitchFamily="34" charset="0"/>
              </a:rPr>
              <a:t>Vara </a:t>
            </a:r>
            <a:r>
              <a:rPr lang="en-US" sz="1400" dirty="0" err="1">
                <a:latin typeface="Trebuchet MS" panose="020B0603020202020204" pitchFamily="34" charset="0"/>
              </a:rPr>
              <a:t>en</a:t>
            </a:r>
            <a:r>
              <a:rPr lang="en-US" sz="1400" dirty="0">
                <a:latin typeface="Trebuchet MS" panose="020B0603020202020204" pitchFamily="34" charset="0"/>
              </a:rPr>
              <a:t> del av community (</a:t>
            </a:r>
            <a:r>
              <a:rPr lang="en-US" sz="1400" dirty="0" err="1">
                <a:latin typeface="Trebuchet MS" panose="020B0603020202020204" pitchFamily="34" charset="0"/>
              </a:rPr>
              <a:t>Skäggolja</a:t>
            </a:r>
            <a:r>
              <a:rPr lang="en-US" sz="1400" dirty="0">
                <a:latin typeface="Trebuchet MS" panose="020B0603020202020204" pitchFamily="34" charset="0"/>
              </a:rPr>
              <a:t>?</a:t>
            </a:r>
          </a:p>
        </p:txBody>
      </p:sp>
      <p:pic>
        <p:nvPicPr>
          <p:cNvPr id="7" name="Picture 2" descr="Social Media Matrix. Building a brand on social media while… | by Bojana  Mitrovic | DataDrivenInvestor">
            <a:extLst>
              <a:ext uri="{FF2B5EF4-FFF2-40B4-BE49-F238E27FC236}">
                <a16:creationId xmlns:a16="http://schemas.microsoft.com/office/drawing/2014/main" id="{C788EED3-EC17-4386-B512-1434C0D66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032" b="2"/>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pic>
        <p:nvPicPr>
          <p:cNvPr id="5" name="Platshållare för innehåll 4" descr="En bild som visar bord, mobiltelefon&#10;&#10;Automatiskt genererad beskrivning">
            <a:extLst>
              <a:ext uri="{FF2B5EF4-FFF2-40B4-BE49-F238E27FC236}">
                <a16:creationId xmlns:a16="http://schemas.microsoft.com/office/drawing/2014/main" id="{58BF1380-7FB4-4F37-9643-5CAB0595DA22}"/>
              </a:ext>
            </a:extLst>
          </p:cNvPr>
          <p:cNvPicPr>
            <a:picLocks noChangeAspect="1"/>
          </p:cNvPicPr>
          <p:nvPr/>
        </p:nvPicPr>
        <p:blipFill rotWithShape="1">
          <a:blip r:embed="rId4">
            <a:extLst>
              <a:ext uri="{28A0092B-C50C-407E-A947-70E740481C1C}">
                <a14:useLocalDpi xmlns:a14="http://schemas.microsoft.com/office/drawing/2010/main" val="0"/>
              </a:ext>
            </a:extLst>
          </a:blip>
          <a:srcRect t="16046" r="-2" b="2218"/>
          <a:stretch/>
        </p:blipFill>
        <p:spPr>
          <a:xfrm>
            <a:off x="6591299" y="1"/>
            <a:ext cx="5600701" cy="6857999"/>
          </a:xfrm>
          <a:prstGeom prst="rect">
            <a:avLst/>
          </a:prstGeom>
        </p:spPr>
      </p:pic>
    </p:spTree>
    <p:extLst>
      <p:ext uri="{BB962C8B-B14F-4D97-AF65-F5344CB8AC3E}">
        <p14:creationId xmlns:p14="http://schemas.microsoft.com/office/powerpoint/2010/main" val="371983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0262FA-3F25-4554-9908-B0AC9BED76CB}"/>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D3D8A0CA-A004-4C07-9E83-70039E7DB4D3}"/>
              </a:ext>
            </a:extLst>
          </p:cNvPr>
          <p:cNvSpPr>
            <a:spLocks noGrp="1"/>
          </p:cNvSpPr>
          <p:nvPr>
            <p:ph idx="1"/>
          </p:nvPr>
        </p:nvSpPr>
        <p:spPr/>
        <p:txBody>
          <a:bodyPr/>
          <a:lstStyle/>
          <a:p>
            <a:endParaRPr lang="sv-SE"/>
          </a:p>
        </p:txBody>
      </p:sp>
      <p:pic>
        <p:nvPicPr>
          <p:cNvPr id="4" name="Bildobjekt 3" descr="En bild som visar toalettsaker&#10;&#10;Automatiskt genererad beskrivning">
            <a:extLst>
              <a:ext uri="{FF2B5EF4-FFF2-40B4-BE49-F238E27FC236}">
                <a16:creationId xmlns:a16="http://schemas.microsoft.com/office/drawing/2014/main" id="{3C4567D3-6667-4239-93D1-A8D80FCE5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13684" cy="6858000"/>
          </a:xfrm>
          <a:prstGeom prst="rect">
            <a:avLst/>
          </a:prstGeom>
        </p:spPr>
      </p:pic>
      <p:pic>
        <p:nvPicPr>
          <p:cNvPr id="5" name="Bildobjekt 4" descr="En bild som visar person, inomhus, kvinna, håller&#10;&#10;Automatiskt genererad beskrivning">
            <a:extLst>
              <a:ext uri="{FF2B5EF4-FFF2-40B4-BE49-F238E27FC236}">
                <a16:creationId xmlns:a16="http://schemas.microsoft.com/office/drawing/2014/main" id="{F8A3FCD8-731C-4CE8-A0FC-07B99195B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4034" y="0"/>
            <a:ext cx="9748229" cy="6858000"/>
          </a:xfrm>
          <a:prstGeom prst="rect">
            <a:avLst/>
          </a:prstGeom>
        </p:spPr>
      </p:pic>
    </p:spTree>
    <p:extLst>
      <p:ext uri="{BB962C8B-B14F-4D97-AF65-F5344CB8AC3E}">
        <p14:creationId xmlns:p14="http://schemas.microsoft.com/office/powerpoint/2010/main" val="2266689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hite bottle near orange slice">
            <a:extLst>
              <a:ext uri="{FF2B5EF4-FFF2-40B4-BE49-F238E27FC236}">
                <a16:creationId xmlns:a16="http://schemas.microsoft.com/office/drawing/2014/main" id="{3CAE117E-F64A-4299-A736-571C944246E0}"/>
              </a:ext>
            </a:extLst>
          </p:cNvPr>
          <p:cNvPicPr>
            <a:picLocks noGrp="1" noChangeAspect="1" noChangeArrowheads="1"/>
          </p:cNvPicPr>
          <p:nvPr>
            <p:ph idx="1"/>
          </p:nvPr>
        </p:nvPicPr>
        <p:blipFill rotWithShape="1">
          <a:blip r:embed="rId3">
            <a:alphaModFix amt="50000"/>
            <a:extLst>
              <a:ext uri="{28A0092B-C50C-407E-A947-70E740481C1C}">
                <a14:useLocalDpi xmlns:a14="http://schemas.microsoft.com/office/drawing/2010/main" val="0"/>
              </a:ext>
            </a:extLst>
          </a:blip>
          <a:srcRect t="15730"/>
          <a:stretch/>
        </p:blipFill>
        <p:spPr bwMode="auto">
          <a:xfrm>
            <a:off x="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02AC3D85-C529-47BF-9E6B-0F9BEB10AFAE}"/>
              </a:ext>
            </a:extLst>
          </p:cNvPr>
          <p:cNvSpPr>
            <a:spLocks noGrp="1"/>
          </p:cNvSpPr>
          <p:nvPr>
            <p:ph type="title"/>
          </p:nvPr>
        </p:nvSpPr>
        <p:spPr>
          <a:xfrm>
            <a:off x="928904" y="278355"/>
            <a:ext cx="10334171" cy="6301285"/>
          </a:xfrm>
        </p:spPr>
        <p:txBody>
          <a:bodyPr vert="horz" lIns="91440" tIns="45720" rIns="91440" bIns="45720" rtlCol="0" anchor="b">
            <a:normAutofit/>
          </a:bodyPr>
          <a:lstStyle/>
          <a:p>
            <a:pPr algn="ctr"/>
            <a:r>
              <a:rPr lang="en-US" sz="6000" u="sng" dirty="0">
                <a:solidFill>
                  <a:srgbClr val="FFFFFF"/>
                </a:solidFill>
              </a:rPr>
              <a:t>Annan marknadsföring</a:t>
            </a:r>
            <a:br>
              <a:rPr lang="en-US" sz="6000" u="sng" dirty="0">
                <a:solidFill>
                  <a:srgbClr val="FFFFFF"/>
                </a:solidFill>
              </a:rPr>
            </a:br>
            <a:br>
              <a:rPr lang="en-US" sz="6000" u="sng" dirty="0">
                <a:solidFill>
                  <a:srgbClr val="FFFFFF"/>
                </a:solidFill>
              </a:rPr>
            </a:br>
            <a:r>
              <a:rPr lang="en-US" dirty="0">
                <a:solidFill>
                  <a:srgbClr val="FFFFFF"/>
                </a:solidFill>
              </a:rPr>
              <a:t>Bra Location? = </a:t>
            </a:r>
            <a:r>
              <a:rPr lang="en-US" dirty="0" err="1">
                <a:solidFill>
                  <a:srgbClr val="FFFFFF"/>
                </a:solidFill>
              </a:rPr>
              <a:t>Större</a:t>
            </a:r>
            <a:r>
              <a:rPr lang="en-US" dirty="0">
                <a:solidFill>
                  <a:srgbClr val="FFFFFF"/>
                </a:solidFill>
              </a:rPr>
              <a:t> </a:t>
            </a:r>
            <a:r>
              <a:rPr lang="en-US" dirty="0" err="1">
                <a:solidFill>
                  <a:srgbClr val="FFFFFF"/>
                </a:solidFill>
              </a:rPr>
              <a:t>flöde</a:t>
            </a:r>
            <a:br>
              <a:rPr lang="en-US" dirty="0">
                <a:solidFill>
                  <a:srgbClr val="FFFFFF"/>
                </a:solidFill>
              </a:rPr>
            </a:br>
            <a:r>
              <a:rPr lang="en-US" dirty="0" err="1">
                <a:solidFill>
                  <a:srgbClr val="FFFFFF"/>
                </a:solidFill>
              </a:rPr>
              <a:t>Internetbutik</a:t>
            </a:r>
            <a:r>
              <a:rPr lang="en-US" dirty="0">
                <a:solidFill>
                  <a:srgbClr val="FFFFFF"/>
                </a:solidFill>
              </a:rPr>
              <a:t>?</a:t>
            </a:r>
            <a:br>
              <a:rPr lang="en-US" dirty="0">
                <a:solidFill>
                  <a:srgbClr val="FFFFFF"/>
                </a:solidFill>
              </a:rPr>
            </a:br>
            <a:r>
              <a:rPr lang="en-US" dirty="0">
                <a:solidFill>
                  <a:srgbClr val="FFFFFF"/>
                </a:solidFill>
              </a:rPr>
              <a:t>Bra </a:t>
            </a:r>
            <a:r>
              <a:rPr lang="en-US" dirty="0" err="1">
                <a:solidFill>
                  <a:srgbClr val="FFFFFF"/>
                </a:solidFill>
              </a:rPr>
              <a:t>produkt</a:t>
            </a:r>
            <a:r>
              <a:rPr lang="en-US" dirty="0">
                <a:solidFill>
                  <a:srgbClr val="FFFFFF"/>
                </a:solidFill>
              </a:rPr>
              <a:t>?</a:t>
            </a:r>
            <a:br>
              <a:rPr lang="en-US" dirty="0">
                <a:solidFill>
                  <a:srgbClr val="FFFFFF"/>
                </a:solidFill>
              </a:rPr>
            </a:br>
            <a:r>
              <a:rPr lang="en-US" dirty="0">
                <a:solidFill>
                  <a:srgbClr val="FFFFFF"/>
                </a:solidFill>
              </a:rPr>
              <a:t>Mun till Mun – </a:t>
            </a:r>
            <a:r>
              <a:rPr lang="en-US" dirty="0" err="1">
                <a:solidFill>
                  <a:srgbClr val="FFFFFF"/>
                </a:solidFill>
              </a:rPr>
              <a:t>rekom</a:t>
            </a:r>
            <a:r>
              <a:rPr lang="en-US" dirty="0">
                <a:solidFill>
                  <a:srgbClr val="FFFFFF"/>
                </a:solidFill>
              </a:rPr>
              <a:t> </a:t>
            </a:r>
            <a:r>
              <a:rPr lang="en-US" dirty="0" err="1">
                <a:solidFill>
                  <a:srgbClr val="FFFFFF"/>
                </a:solidFill>
              </a:rPr>
              <a:t>från</a:t>
            </a:r>
            <a:r>
              <a:rPr lang="en-US" dirty="0">
                <a:solidFill>
                  <a:srgbClr val="FFFFFF"/>
                </a:solidFill>
              </a:rPr>
              <a:t> </a:t>
            </a:r>
            <a:r>
              <a:rPr lang="en-US" dirty="0" err="1">
                <a:solidFill>
                  <a:srgbClr val="FFFFFF"/>
                </a:solidFill>
              </a:rPr>
              <a:t>vän</a:t>
            </a:r>
            <a:r>
              <a:rPr lang="en-US" dirty="0">
                <a:solidFill>
                  <a:srgbClr val="FFFFFF"/>
                </a:solidFill>
              </a:rPr>
              <a:t>(STARK)</a:t>
            </a:r>
            <a:br>
              <a:rPr lang="en-US" dirty="0">
                <a:solidFill>
                  <a:srgbClr val="FFFFFF"/>
                </a:solidFill>
              </a:rPr>
            </a:br>
            <a:r>
              <a:rPr lang="en-US" dirty="0">
                <a:solidFill>
                  <a:srgbClr val="FFFFFF"/>
                </a:solidFill>
              </a:rPr>
              <a:t>EX RESA</a:t>
            </a:r>
            <a:br>
              <a:rPr lang="en-US" dirty="0">
                <a:solidFill>
                  <a:srgbClr val="FFFFFF"/>
                </a:solidFill>
              </a:rPr>
            </a:br>
            <a:r>
              <a:rPr lang="en-US" dirty="0">
                <a:solidFill>
                  <a:srgbClr val="FFFFFF"/>
                </a:solidFill>
              </a:rPr>
              <a:t>Apple…</a:t>
            </a:r>
            <a:br>
              <a:rPr lang="en-US" dirty="0">
                <a:solidFill>
                  <a:srgbClr val="FFFFFF"/>
                </a:solidFill>
              </a:rPr>
            </a:br>
            <a:endParaRPr lang="en-US" dirty="0">
              <a:solidFill>
                <a:srgbClr val="FFFFFF"/>
              </a:solidFill>
            </a:endParaRPr>
          </a:p>
        </p:txBody>
      </p:sp>
    </p:spTree>
    <p:extLst>
      <p:ext uri="{BB962C8B-B14F-4D97-AF65-F5344CB8AC3E}">
        <p14:creationId xmlns:p14="http://schemas.microsoft.com/office/powerpoint/2010/main" val="380053876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giveaway contest instagram">
            <a:extLst>
              <a:ext uri="{FF2B5EF4-FFF2-40B4-BE49-F238E27FC236}">
                <a16:creationId xmlns:a16="http://schemas.microsoft.com/office/drawing/2014/main" id="{502961C6-33C5-4D52-819D-CABFE1B94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869" y="18329"/>
            <a:ext cx="4286757" cy="2714171"/>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5E93A75B-7459-4319-951C-A90496A883FE}"/>
              </a:ext>
            </a:extLst>
          </p:cNvPr>
          <p:cNvSpPr txBox="1"/>
          <p:nvPr/>
        </p:nvSpPr>
        <p:spPr>
          <a:xfrm>
            <a:off x="6096000" y="5554980"/>
            <a:ext cx="2128275" cy="369332"/>
          </a:xfrm>
          <a:prstGeom prst="rect">
            <a:avLst/>
          </a:prstGeom>
          <a:noFill/>
        </p:spPr>
        <p:txBody>
          <a:bodyPr wrap="none" rtlCol="0">
            <a:spAutoFit/>
          </a:bodyPr>
          <a:lstStyle/>
          <a:p>
            <a:r>
              <a:rPr lang="sv-SE" dirty="0"/>
              <a:t>TARGET CUSTOMERS</a:t>
            </a:r>
          </a:p>
        </p:txBody>
      </p:sp>
      <p:pic>
        <p:nvPicPr>
          <p:cNvPr id="1026" name="Picture 2" descr="How to DM on Instagram on PC and Check Your Messages">
            <a:extLst>
              <a:ext uri="{FF2B5EF4-FFF2-40B4-BE49-F238E27FC236}">
                <a16:creationId xmlns:a16="http://schemas.microsoft.com/office/drawing/2014/main" id="{92748238-CD6B-4437-9230-C749E6F24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3955" y="0"/>
            <a:ext cx="3248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d Bull energy drink can">
            <a:extLst>
              <a:ext uri="{FF2B5EF4-FFF2-40B4-BE49-F238E27FC236}">
                <a16:creationId xmlns:a16="http://schemas.microsoft.com/office/drawing/2014/main" id="{21CC714F-8560-4C8C-9439-70B0B8CE2C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1250"/>
          <a:stretch/>
        </p:blipFill>
        <p:spPr bwMode="auto">
          <a:xfrm>
            <a:off x="20" y="10"/>
            <a:ext cx="4637226"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2" descr="5 great examples of Guerrilla Marketing">
            <a:extLst>
              <a:ext uri="{FF2B5EF4-FFF2-40B4-BE49-F238E27FC236}">
                <a16:creationId xmlns:a16="http://schemas.microsoft.com/office/drawing/2014/main" id="{F7D71D5C-26DA-4B38-82A7-AAD16E69C8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7246" y="4550590"/>
            <a:ext cx="3946869" cy="230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776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25B129-96B2-4818-BBCE-3A8D25D32F49}"/>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5100" dirty="0" err="1"/>
              <a:t>Viktigt</a:t>
            </a:r>
            <a:r>
              <a:rPr lang="en-US" sz="5100" dirty="0"/>
              <a:t> </a:t>
            </a:r>
            <a:r>
              <a:rPr lang="en-US" sz="5100" dirty="0" err="1"/>
              <a:t>vad</a:t>
            </a:r>
            <a:r>
              <a:rPr lang="en-US" sz="5100" dirty="0"/>
              <a:t> </a:t>
            </a:r>
            <a:r>
              <a:rPr lang="en-US" sz="5100" dirty="0" err="1"/>
              <a:t>folket</a:t>
            </a:r>
            <a:r>
              <a:rPr lang="en-US" sz="5100" dirty="0"/>
              <a:t> ser = Marknadsföring</a:t>
            </a:r>
          </a:p>
        </p:txBody>
      </p:sp>
      <p:pic>
        <p:nvPicPr>
          <p:cNvPr id="5122" name="Picture 2" descr="Image result for example of bad customer service online">
            <a:extLst>
              <a:ext uri="{FF2B5EF4-FFF2-40B4-BE49-F238E27FC236}">
                <a16:creationId xmlns:a16="http://schemas.microsoft.com/office/drawing/2014/main" id="{7F97DA60-76A4-42FC-B4AF-C1DE3F142D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704850"/>
            <a:ext cx="4497050" cy="3429000"/>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Why is it that only some people can share posts to their stories on  Instagram? - Quora">
            <a:extLst>
              <a:ext uri="{FF2B5EF4-FFF2-40B4-BE49-F238E27FC236}">
                <a16:creationId xmlns:a16="http://schemas.microsoft.com/office/drawing/2014/main" id="{1B74FD91-C72E-429F-8251-6A5ED99115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425" t="3965" r="3878" b="28291"/>
          <a:stretch/>
        </p:blipFill>
        <p:spPr bwMode="auto">
          <a:xfrm>
            <a:off x="4552950" y="139668"/>
            <a:ext cx="2981326" cy="4216431"/>
          </a:xfrm>
          <a:prstGeom prst="rect">
            <a:avLst/>
          </a:prstGeom>
          <a:extLst>
            <a:ext uri="{909E8E84-426E-40DD-AFC4-6F175D3DCCD1}">
              <a14:hiddenFill xmlns:a14="http://schemas.microsoft.com/office/drawing/2010/main">
                <a:solidFill>
                  <a:srgbClr val="FFFFFF"/>
                </a:solidFill>
              </a14:hiddenFill>
            </a:ext>
          </a:extLst>
        </p:spPr>
      </p:pic>
      <p:pic>
        <p:nvPicPr>
          <p:cNvPr id="5" name="Platshållare för innehåll 4">
            <a:extLst>
              <a:ext uri="{FF2B5EF4-FFF2-40B4-BE49-F238E27FC236}">
                <a16:creationId xmlns:a16="http://schemas.microsoft.com/office/drawing/2014/main" id="{D4327088-C4D7-4873-97BC-A1C2B441C81C}"/>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31766"/>
          <a:stretch/>
        </p:blipFill>
        <p:spPr>
          <a:xfrm>
            <a:off x="7667624" y="428615"/>
            <a:ext cx="8159509" cy="3716338"/>
          </a:xfrm>
          <a:prstGeom prst="rect">
            <a:avLst/>
          </a:prstGeom>
        </p:spPr>
      </p:pic>
      <p:cxnSp>
        <p:nvCxnSpPr>
          <p:cNvPr id="5132" name="Straight Connector 135">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28CB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309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BGRectangle">
            <a:extLst>
              <a:ext uri="{FF2B5EF4-FFF2-40B4-BE49-F238E27FC236}">
                <a16:creationId xmlns:a16="http://schemas.microsoft.com/office/drawing/2014/main" id="{F1611BA9-268A-49A6-84F8-FC9153668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green vine plant beside wall">
            <a:extLst>
              <a:ext uri="{FF2B5EF4-FFF2-40B4-BE49-F238E27FC236}">
                <a16:creationId xmlns:a16="http://schemas.microsoft.com/office/drawing/2014/main" id="{C29913AD-23A7-4911-8C61-525B3A2A6989}"/>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6847" b="888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71682200-A82C-486D-95C5-82C9C27DB6A9}"/>
              </a:ext>
            </a:extLst>
          </p:cNvPr>
          <p:cNvSpPr>
            <a:spLocks noGrp="1"/>
          </p:cNvSpPr>
          <p:nvPr>
            <p:ph type="ctrTitle"/>
          </p:nvPr>
        </p:nvSpPr>
        <p:spPr>
          <a:xfrm>
            <a:off x="4387349" y="1200152"/>
            <a:ext cx="6897171" cy="4457696"/>
          </a:xfrm>
        </p:spPr>
        <p:txBody>
          <a:bodyPr anchor="ctr">
            <a:normAutofit/>
          </a:bodyPr>
          <a:lstStyle/>
          <a:p>
            <a:pPr algn="l"/>
            <a:r>
              <a:rPr lang="sv-SE" sz="7400">
                <a:solidFill>
                  <a:srgbClr val="FFFFFF"/>
                </a:solidFill>
              </a:rPr>
              <a:t>”Ju mer du marknadsför, desto mindre behöver du sälja”</a:t>
            </a:r>
          </a:p>
        </p:txBody>
      </p:sp>
      <p:sp>
        <p:nvSpPr>
          <p:cNvPr id="3" name="Underrubrik 2">
            <a:extLst>
              <a:ext uri="{FF2B5EF4-FFF2-40B4-BE49-F238E27FC236}">
                <a16:creationId xmlns:a16="http://schemas.microsoft.com/office/drawing/2014/main" id="{F98F17A1-6DBB-4C9E-A84C-CB2900A3CEA6}"/>
              </a:ext>
            </a:extLst>
          </p:cNvPr>
          <p:cNvSpPr>
            <a:spLocks noGrp="1"/>
          </p:cNvSpPr>
          <p:nvPr>
            <p:ph type="subTitle" idx="1"/>
          </p:nvPr>
        </p:nvSpPr>
        <p:spPr>
          <a:xfrm>
            <a:off x="849963" y="1200152"/>
            <a:ext cx="2816535" cy="4457696"/>
          </a:xfrm>
        </p:spPr>
        <p:txBody>
          <a:bodyPr anchor="ctr">
            <a:normAutofit/>
          </a:bodyPr>
          <a:lstStyle/>
          <a:p>
            <a:pPr algn="r"/>
            <a:r>
              <a:rPr lang="sv-SE" sz="2800">
                <a:solidFill>
                  <a:srgbClr val="FFFFFF"/>
                </a:solidFill>
                <a:latin typeface="Trebuchet MS" panose="020B0603020202020204" pitchFamily="34" charset="0"/>
              </a:rPr>
              <a:t>Försäljning</a:t>
            </a:r>
            <a:endParaRPr lang="sv-SE" sz="2800" dirty="0">
              <a:solidFill>
                <a:srgbClr val="FFFFFF"/>
              </a:solidFill>
              <a:latin typeface="Trebuchet MS" panose="020B0603020202020204" pitchFamily="34" charset="0"/>
            </a:endParaRPr>
          </a:p>
        </p:txBody>
      </p:sp>
      <p:sp>
        <p:nvSpPr>
          <p:cNvPr id="16" name="!!Line">
            <a:extLst>
              <a:ext uri="{FF2B5EF4-FFF2-40B4-BE49-F238E27FC236}">
                <a16:creationId xmlns:a16="http://schemas.microsoft.com/office/drawing/2014/main" id="{1825D5AF-D278-4D9A-A4F5-A1A1D350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54588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descr="En bild som visar man, snö, svart, vit&#10;&#10;Automatiskt genererad beskrivning">
            <a:extLst>
              <a:ext uri="{FF2B5EF4-FFF2-40B4-BE49-F238E27FC236}">
                <a16:creationId xmlns:a16="http://schemas.microsoft.com/office/drawing/2014/main" id="{A37D6F6B-BC19-4FAB-A259-3C61BDEE3057}"/>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468" b="13262"/>
          <a:stretch/>
        </p:blipFill>
        <p:spPr>
          <a:xfrm>
            <a:off x="20" y="1"/>
            <a:ext cx="12191980" cy="6857999"/>
          </a:xfrm>
          <a:prstGeom prst="rect">
            <a:avLst/>
          </a:prstGeom>
        </p:spPr>
      </p:pic>
      <p:sp>
        <p:nvSpPr>
          <p:cNvPr id="2" name="Rubrik 1">
            <a:extLst>
              <a:ext uri="{FF2B5EF4-FFF2-40B4-BE49-F238E27FC236}">
                <a16:creationId xmlns:a16="http://schemas.microsoft.com/office/drawing/2014/main" id="{4CB29A49-46EA-4751-B9C9-C22E91B88D21}"/>
              </a:ext>
            </a:extLst>
          </p:cNvPr>
          <p:cNvSpPr>
            <a:spLocks noGrp="1"/>
          </p:cNvSpPr>
          <p:nvPr>
            <p:ph type="title"/>
          </p:nvPr>
        </p:nvSpPr>
        <p:spPr>
          <a:xfrm>
            <a:off x="838201" y="1065862"/>
            <a:ext cx="3313164" cy="4726276"/>
          </a:xfrm>
        </p:spPr>
        <p:txBody>
          <a:bodyPr>
            <a:normAutofit/>
          </a:bodyPr>
          <a:lstStyle/>
          <a:p>
            <a:pPr algn="r"/>
            <a:r>
              <a:rPr lang="sv-SE" sz="4000" dirty="0">
                <a:solidFill>
                  <a:srgbClr val="FFFFFF"/>
                </a:solidFill>
                <a:latin typeface="Trebuchet MS" panose="020B0603020202020204" pitchFamily="34" charset="0"/>
              </a:rPr>
              <a:t>Vad behöver man veta?</a:t>
            </a:r>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D1344834-A1D3-4740-9F20-0FAA9A8BFA37}"/>
              </a:ext>
            </a:extLst>
          </p:cNvPr>
          <p:cNvSpPr>
            <a:spLocks noGrp="1"/>
          </p:cNvSpPr>
          <p:nvPr>
            <p:ph idx="1"/>
          </p:nvPr>
        </p:nvSpPr>
        <p:spPr>
          <a:xfrm>
            <a:off x="5155379" y="1065862"/>
            <a:ext cx="5744685" cy="4726276"/>
          </a:xfrm>
        </p:spPr>
        <p:txBody>
          <a:bodyPr anchor="ctr">
            <a:normAutofit/>
          </a:bodyPr>
          <a:lstStyle/>
          <a:p>
            <a:pPr marL="0" indent="0">
              <a:buNone/>
            </a:pPr>
            <a:r>
              <a:rPr lang="en-US" sz="2000" dirty="0" err="1">
                <a:solidFill>
                  <a:srgbClr val="FFFFFF"/>
                </a:solidFill>
                <a:latin typeface="Trebuchet MS" panose="020B0603020202020204" pitchFamily="34" charset="0"/>
              </a:rPr>
              <a:t>Syfte</a:t>
            </a:r>
            <a:r>
              <a:rPr lang="en-US" sz="2000" dirty="0">
                <a:solidFill>
                  <a:srgbClr val="FFFFFF"/>
                </a:solidFill>
                <a:latin typeface="Trebuchet MS" panose="020B0603020202020204" pitchFamily="34" charset="0"/>
              </a:rPr>
              <a:t> </a:t>
            </a:r>
            <a:r>
              <a:rPr lang="en-US" sz="2000" dirty="0" err="1">
                <a:solidFill>
                  <a:srgbClr val="FFFFFF"/>
                </a:solidFill>
                <a:latin typeface="Trebuchet MS" panose="020B0603020202020204" pitchFamily="34" charset="0"/>
              </a:rPr>
              <a:t>och</a:t>
            </a:r>
            <a:r>
              <a:rPr lang="en-US" sz="2000" dirty="0">
                <a:solidFill>
                  <a:srgbClr val="FFFFFF"/>
                </a:solidFill>
                <a:latin typeface="Trebuchet MS" panose="020B0603020202020204" pitchFamily="34" charset="0"/>
              </a:rPr>
              <a:t> </a:t>
            </a:r>
            <a:r>
              <a:rPr lang="en-US" sz="2000" dirty="0" err="1">
                <a:solidFill>
                  <a:srgbClr val="FFFFFF"/>
                </a:solidFill>
                <a:latin typeface="Trebuchet MS" panose="020B0603020202020204" pitchFamily="34" charset="0"/>
              </a:rPr>
              <a:t>mål</a:t>
            </a:r>
            <a:r>
              <a:rPr lang="en-US" sz="2000" dirty="0">
                <a:solidFill>
                  <a:srgbClr val="FFFFFF"/>
                </a:solidFill>
                <a:latin typeface="Trebuchet MS" panose="020B0603020202020204" pitchFamily="34" charset="0"/>
              </a:rPr>
              <a:t>?</a:t>
            </a:r>
          </a:p>
          <a:p>
            <a:pPr marL="0" indent="0">
              <a:buNone/>
            </a:pPr>
            <a:r>
              <a:rPr lang="en-US" sz="2000" dirty="0" err="1">
                <a:solidFill>
                  <a:srgbClr val="FFFFFF"/>
                </a:solidFill>
                <a:latin typeface="Trebuchet MS" panose="020B0603020202020204" pitchFamily="34" charset="0"/>
              </a:rPr>
              <a:t>Prova</a:t>
            </a:r>
            <a:r>
              <a:rPr lang="en-US" sz="2000" dirty="0">
                <a:solidFill>
                  <a:srgbClr val="FFFFFF"/>
                </a:solidFill>
                <a:latin typeface="Trebuchet MS" panose="020B0603020202020204" pitchFamily="34" charset="0"/>
              </a:rPr>
              <a:t> er </a:t>
            </a:r>
            <a:r>
              <a:rPr lang="en-US" sz="2000" dirty="0" err="1">
                <a:solidFill>
                  <a:srgbClr val="FFFFFF"/>
                </a:solidFill>
                <a:latin typeface="Trebuchet MS" panose="020B0603020202020204" pitchFamily="34" charset="0"/>
              </a:rPr>
              <a:t>fram</a:t>
            </a:r>
            <a:endParaRPr lang="en-US" sz="2000" dirty="0">
              <a:solidFill>
                <a:srgbClr val="FFFFFF"/>
              </a:solidFill>
              <a:latin typeface="Trebuchet MS" panose="020B0603020202020204" pitchFamily="34" charset="0"/>
            </a:endParaRPr>
          </a:p>
          <a:p>
            <a:pPr marL="0" indent="0">
              <a:buNone/>
            </a:pPr>
            <a:r>
              <a:rPr lang="en-US" sz="2000" dirty="0" err="1">
                <a:solidFill>
                  <a:srgbClr val="FFFFFF"/>
                </a:solidFill>
                <a:latin typeface="Trebuchet MS" panose="020B0603020202020204" pitchFamily="34" charset="0"/>
              </a:rPr>
              <a:t>Anlita</a:t>
            </a:r>
            <a:endParaRPr lang="en-US" sz="2000" dirty="0">
              <a:solidFill>
                <a:srgbClr val="FFFFFF"/>
              </a:solidFill>
              <a:latin typeface="Trebuchet MS" panose="020B0603020202020204" pitchFamily="34" charset="0"/>
            </a:endParaRPr>
          </a:p>
        </p:txBody>
      </p:sp>
    </p:spTree>
    <p:extLst>
      <p:ext uri="{BB962C8B-B14F-4D97-AF65-F5344CB8AC3E}">
        <p14:creationId xmlns:p14="http://schemas.microsoft.com/office/powerpoint/2010/main" val="306233042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5768</TotalTime>
  <Words>1176</Words>
  <Application>Microsoft Office PowerPoint</Application>
  <PresentationFormat>Bredbild</PresentationFormat>
  <Paragraphs>139</Paragraphs>
  <Slides>16</Slides>
  <Notes>14</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16</vt:i4>
      </vt:variant>
    </vt:vector>
  </HeadingPairs>
  <TitlesOfParts>
    <vt:vector size="21" baseType="lpstr">
      <vt:lpstr>Arial</vt:lpstr>
      <vt:lpstr>Calibri</vt:lpstr>
      <vt:lpstr>Calibri Light</vt:lpstr>
      <vt:lpstr>Trebuchet MS</vt:lpstr>
      <vt:lpstr>Office-tema</vt:lpstr>
      <vt:lpstr>Vad är Marknadsföring Vad är försäljning</vt:lpstr>
      <vt:lpstr>PowerPoint-presentation</vt:lpstr>
      <vt:lpstr>Hur marknadsför man?</vt:lpstr>
      <vt:lpstr>PowerPoint-presentation</vt:lpstr>
      <vt:lpstr>Annan marknadsföring  Bra Location? = Större flöde Internetbutik? Bra produkt? Mun till Mun – rekom från vän(STARK) EX RESA Apple… </vt:lpstr>
      <vt:lpstr>PowerPoint-presentation</vt:lpstr>
      <vt:lpstr>Viktigt vad folket ser = Marknadsföring</vt:lpstr>
      <vt:lpstr>”Ju mer du marknadsför, desto mindre behöver du sälja”</vt:lpstr>
      <vt:lpstr>Vad behöver man veta?</vt:lpstr>
      <vt:lpstr>PowerPoint-presentation</vt:lpstr>
      <vt:lpstr>Försäljning</vt:lpstr>
      <vt:lpstr>PowerPoint-presentation</vt:lpstr>
      <vt:lpstr>Övningsuppgift</vt:lpstr>
      <vt:lpstr>Övningsuppgift</vt:lpstr>
      <vt:lpstr>TA KUNDENS RESA</vt:lpstr>
      <vt:lpstr>TA FRAM  ENTREPRENÖREN  INOM DIG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 FRAM  ENTREPRENÖREN  INOM DIG</dc:title>
  <dc:creator>Abdulla Taha</dc:creator>
  <cp:lastModifiedBy>Abdulla Taha</cp:lastModifiedBy>
  <cp:revision>33</cp:revision>
  <dcterms:created xsi:type="dcterms:W3CDTF">2019-10-17T13:18:40Z</dcterms:created>
  <dcterms:modified xsi:type="dcterms:W3CDTF">2021-11-30T18:11:25Z</dcterms:modified>
</cp:coreProperties>
</file>